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Lst>
  <p:sldSz cy="6858000" cx="12192000"/>
  <p:notesSz cx="6858000" cy="9144000"/>
  <p:embeddedFontLst>
    <p:embeddedFont>
      <p:font typeface="Roboto"/>
      <p:regular r:id="rId63"/>
      <p:bold r:id="rId64"/>
      <p:italic r:id="rId65"/>
      <p:boldItalic r:id="rId66"/>
    </p:embeddedFont>
    <p:embeddedFont>
      <p:font typeface="Helvetica Neue"/>
      <p:regular r:id="rId67"/>
      <p:bold r:id="rId68"/>
      <p:italic r:id="rId69"/>
      <p:boldItalic r:id="rId70"/>
    </p:embeddedFont>
    <p:embeddedFont>
      <p:font typeface="Helvetica Neue Light"/>
      <p:regular r:id="rId71"/>
      <p:bold r:id="rId72"/>
      <p:italic r:id="rId73"/>
      <p:boldItalic r:id="rId7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15:clr>
            <a:srgbClr val="9AA0A6"/>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2" name="Dirk Hovy"/>
  <p:cmAuthor clrIdx="1" id="1" initials="" lastIdx="1" name="Torsten Zesch"/>
  <p:cmAuthor clrIdx="2" id="2" initials="" lastIdx="1" name="Darina Gold"/>
  <p:cmAuthor clrIdx="3" id="3" initials="" lastIdx="2" name="Sophie Henning"/>
  <p:cmAuthor clrIdx="4" id="4" initials="" lastIdx="1" name="Anne Friedrich"/>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083CAAF-AE24-46E2-A6FB-41ED7A24E551}">
  <a:tblStyle styleId="{C083CAAF-AE24-46E2-A6FB-41ED7A24E55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font" Target="fonts/HelveticaNeueLight-italic.fntdata"/><Relationship Id="rId72" Type="http://schemas.openxmlformats.org/officeDocument/2006/relationships/font" Target="fonts/HelveticaNeueLight-bold.fntdata"/><Relationship Id="rId31" Type="http://schemas.openxmlformats.org/officeDocument/2006/relationships/slide" Target="slides/slide24.xml"/><Relationship Id="rId30" Type="http://schemas.openxmlformats.org/officeDocument/2006/relationships/slide" Target="slides/slide23.xml"/><Relationship Id="rId74" Type="http://schemas.openxmlformats.org/officeDocument/2006/relationships/font" Target="fonts/HelveticaNeueLight-boldItalic.fntdata"/><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71" Type="http://schemas.openxmlformats.org/officeDocument/2006/relationships/font" Target="fonts/HelveticaNeueLight-regular.fntdata"/><Relationship Id="rId70" Type="http://schemas.openxmlformats.org/officeDocument/2006/relationships/font" Target="fonts/HelveticaNeue-boldItalic.fntdata"/><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font" Target="fonts/Roboto-bold.fntdata"/><Relationship Id="rId63" Type="http://schemas.openxmlformats.org/officeDocument/2006/relationships/font" Target="fonts/Roboto-regular.fntdata"/><Relationship Id="rId22" Type="http://schemas.openxmlformats.org/officeDocument/2006/relationships/slide" Target="slides/slide15.xml"/><Relationship Id="rId66" Type="http://schemas.openxmlformats.org/officeDocument/2006/relationships/font" Target="fonts/Roboto-boldItalic.fntdata"/><Relationship Id="rId21" Type="http://schemas.openxmlformats.org/officeDocument/2006/relationships/slide" Target="slides/slide14.xml"/><Relationship Id="rId65" Type="http://schemas.openxmlformats.org/officeDocument/2006/relationships/font" Target="fonts/Roboto-italic.fntdata"/><Relationship Id="rId24" Type="http://schemas.openxmlformats.org/officeDocument/2006/relationships/slide" Target="slides/slide17.xml"/><Relationship Id="rId68" Type="http://schemas.openxmlformats.org/officeDocument/2006/relationships/font" Target="fonts/HelveticaNeue-bold.fntdata"/><Relationship Id="rId23" Type="http://schemas.openxmlformats.org/officeDocument/2006/relationships/slide" Target="slides/slide16.xml"/><Relationship Id="rId67" Type="http://schemas.openxmlformats.org/officeDocument/2006/relationships/font" Target="fonts/HelveticaNeue-regular.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69" Type="http://schemas.openxmlformats.org/officeDocument/2006/relationships/font" Target="fonts/HelveticaNeue-italic.fntdata"/><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1-03-18T09:16:58.368">
    <p:pos x="6000" y="0"/>
    <p:text>Aktuelles Beispiel: sollen wir erst anfällige ältere Menschen impfen, die aber eher isoliert sind, oder jüngere Menschen, die mehr Kontakte haben?</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1" idx="1" dt="2021-03-04T15:49:23.771">
    <p:pos x="6000" y="0"/>
    <p:text>Wo hier überall Bias?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2" idx="1" dt="2021-04-28T19:40:32.793">
    <p:pos x="2449" y="945"/>
    <p:text>Eher FYI: Funktioniert nur für Personalpronomen im Englischen. In anderen Sprachen wird die weibliche Version genommen. Wenn das Personalpromen in beiden Sprachen nicht gegendert ist, wird die männliche version genommen -&gt; "Ben doktor" wird zu "Ich bin Arzt", während "o bir doktor" zu "Sie ist Ärztin" wird</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1-03-18T09:24:25.358">
    <p:pos x="6000" y="0"/>
    <p:text>Introduce also equity and equality as related concepts?</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3" idx="1" dt="2021-03-15T10:41:41.859">
    <p:pos x="528" y="1150"/>
    <p:text>Hier würde ich zumindest in den Kommentaren noch die Intuition ergänzen, dass es dabei um historisch benachteiligte Gruppen geht. Oder noch besesr "protected groups" durch "socially salient" ersetzen, sonst klingt es so, als ob die Fehlerraten nur unter den geschützen Gruppen gleich sein sollten und das die privilegierten Gruppen gar nicht miteinbezieht</p:text>
  </p:cm>
  <p:cm authorId="3" idx="2" dt="2021-03-15T10:39:50.920">
    <p:pos x="1210" y="3725"/>
    <p:text>Das sollte zumindest in den Kommentaren noch mehr erläutert werden, also unter welchen Annahmen das nicht erfüllt werden kann - in einer idealen Welt ginge das ja schon (wo alle Gruppen gleiche Chancen und deshalb auch gleiche Verteilungen von relevanten Merkmalen hätten)</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4" idx="1" dt="2021-05-17T07:07:00.330">
    <p:pos x="6000" y="0"/>
    <p:text>Literature currently only up to 2019</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reativecommons.org/licenses/by-sa/4.0/"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users/clker-free-vector-images-3736/?utm_source=link-attribution&amp;utm_medium=referral&amp;utm_campaign=image&amp;utm_content=32934" TargetMode="External"/><Relationship Id="rId3" Type="http://schemas.openxmlformats.org/officeDocument/2006/relationships/hyperlink" Target="https://pixabay.com/users/clker-free-vector-images-3736/?utm_source=link-attribution&amp;utm_medium=referral&amp;utm_campaign=image&amp;utm_content=32934" TargetMode="External"/><Relationship Id="rId4" Type="http://schemas.openxmlformats.org/officeDocument/2006/relationships/hyperlink" Target="https://pixabay.com/?utm_source=link-attribution&amp;utm_medium=referral&amp;utm_campaign=image&amp;utm_content=32934" TargetMode="External"/><Relationship Id="rId5" Type="http://schemas.openxmlformats.org/officeDocument/2006/relationships/hyperlink" Target="https://pixabay.com/?utm_source=link-attribution&amp;utm_medium=referral&amp;utm_campaign=image&amp;utm_content=32934"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de/users/cromaconceptovisual-4595909/?utm_source=link-attribution&amp;utm_medium=referral&amp;utm_campaign=image&amp;utm_content=5187733" TargetMode="External"/><Relationship Id="rId3" Type="http://schemas.openxmlformats.org/officeDocument/2006/relationships/hyperlink" Target="https://pixabay.com/de/users/cromaconceptovisual-4595909/?utm_source=link-attribution&amp;utm_medium=referral&amp;utm_campaign=image&amp;utm_content=5187733" TargetMode="External"/><Relationship Id="rId4" Type="http://schemas.openxmlformats.org/officeDocument/2006/relationships/hyperlink" Target="https://pixabay.com/de/?utm_source=link-attribution&amp;utm_medium=referral&amp;utm_campaign=image&amp;utm_content=5187733" TargetMode="External"/><Relationship Id="rId5" Type="http://schemas.openxmlformats.org/officeDocument/2006/relationships/hyperlink" Target="https://pixabay.com/de/?utm_source=link-attribution&amp;utm_medium=referral&amp;utm_campaign=image&amp;utm_content=5187733"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sychologytoday.com/intl/blog/thoughts-thinking/201809/12-common-biases-affect-how-we-make-everyday-decisions" TargetMode="External"/><Relationship Id="rId3" Type="http://schemas.openxmlformats.org/officeDocument/2006/relationships/hyperlink" Target="https://dl.acm.org/doi/10.1145/2509558.2509563" TargetMode="External"/><Relationship Id="rId4" Type="http://schemas.openxmlformats.org/officeDocument/2006/relationships/hyperlink" Target="http://web.cs.ucla.edu/~kwchang/talks/emnlp19-fairnlp/" TargetMode="External"/><Relationship Id="rId5" Type="http://schemas.openxmlformats.org/officeDocument/2006/relationships/hyperlink" Target="https://pixabay.com/de/users/gdj-1086657/?utm_source=link-attribution&amp;utm_medium=referral&amp;utm_campaign=image&amp;utm_content=1751201" TargetMode="External"/><Relationship Id="rId6" Type="http://schemas.openxmlformats.org/officeDocument/2006/relationships/hyperlink" Target="https://pixabay.com/de/users/gdj-1086657/?utm_source=link-attribution&amp;utm_medium=referral&amp;utm_campaign=image&amp;utm_content=1751201" TargetMode="External"/><Relationship Id="rId7" Type="http://schemas.openxmlformats.org/officeDocument/2006/relationships/hyperlink" Target="https://pixabay.com/de/?utm_source=link-attribution&amp;utm_medium=referral&amp;utm_campaign=image&amp;utm_content=1751201" TargetMode="External"/><Relationship Id="rId8" Type="http://schemas.openxmlformats.org/officeDocument/2006/relationships/hyperlink" Target="https://pixabay.com/de/?utm_source=link-attribution&amp;utm_medium=referral&amp;utm_campaign=image&amp;utm_content=1751201"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theguardian.com/science/life-and-physics/2014/sep/28/belief-bias-and-bayes" TargetMode="External"/><Relationship Id="rId3" Type="http://schemas.openxmlformats.org/officeDocument/2006/relationships/hyperlink" Target="https://www.researchgate.net/publication/237020329_Bayes%27_Rule_A_Tutorial_Introduction_to_Bayesian_Analysis"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fairwork.gov.au/employee-entitlements/protections-at-work/protection-from-discrimination-at-work" TargetMode="External"/><Relationship Id="rId3" Type="http://schemas.openxmlformats.org/officeDocument/2006/relationships/hyperlink" Target="https://ec.europa.eu/info/aid-development-cooperation-fundamental-rights/your-rights-eu/know-your-rights/equality/non-discrimination_en" TargetMode="External"/><Relationship Id="rId4" Type="http://schemas.openxmlformats.org/officeDocument/2006/relationships/hyperlink" Target="https://de.wikipedia.org/wiki/Allgemeines_Gleichbehandlungsgesetz" TargetMode="External"/><Relationship Id="rId5" Type="http://schemas.openxmlformats.org/officeDocument/2006/relationships/hyperlink" Target="https://www.law.cornell.edu/wex/protected_characteristic" TargetMode="External"/><Relationship Id="rId6" Type="http://schemas.openxmlformats.org/officeDocument/2006/relationships/hyperlink" Target="https://www.equalityhumanrights.com/en/equality-act/protected-characteristics" TargetMode="External"/><Relationship Id="rId7" Type="http://schemas.openxmlformats.org/officeDocument/2006/relationships/hyperlink" Target="https://docs.google.com/presentation/d/15Z-2HwRQ3B8eOSi3dxxF5L_3jZe471mKgjQjgOsqag0/edit#slide=id.g7ce5f4217c_0_0" TargetMode="External"/><Relationship Id="rId8" Type="http://schemas.openxmlformats.org/officeDocument/2006/relationships/hyperlink" Target="https://www.aclweb.org/anthology/P19-1163.pdf"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lweb.org/anthology/W17-1606.pdf" TargetMode="External"/><Relationship Id="rId3" Type="http://schemas.openxmlformats.org/officeDocument/2006/relationships/hyperlink" Target="https://www.aclweb.org/anthology/D17-1323.pdf"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lweb.org/anthology/2020.acl-main.468.pdf"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pers.nips.cc/paper/6228-man-is-to-computer-programmer-as-woman-is-to-homemaker-debiasing-word-embeddings.pdf" TargetMode="External"/><Relationship Id="rId3" Type="http://schemas.openxmlformats.org/officeDocument/2006/relationships/hyperlink" Target="https://dl.acm.org/doi/10.5555/2999792.2999959" TargetMode="External"/><Relationship Id="rId4" Type="http://schemas.openxmlformats.org/officeDocument/2006/relationships/hyperlink" Target="https://dl.acm.org/doi/10.5555/2999792.2999959" TargetMode="External"/><Relationship Id="rId5" Type="http://schemas.openxmlformats.org/officeDocument/2006/relationships/hyperlink" Target="https://dl.acm.org/doi/10.5555/2999792.2999959"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clweb.org/aclwiki/Notes_on_Teaching_Ethics_in_NLP"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scu.edu/ethics/ethics-resources/ethical-decision-making/justice-and-fairness/" TargetMode="External"/><Relationship Id="rId3" Type="http://schemas.openxmlformats.org/officeDocument/2006/relationships/hyperlink" Target="https://pixabay.com/de/users/gdj-1086657/?utm_source=link-attribution&amp;utm_medium=referral&amp;utm_campaign=image&amp;utm_content=5575189" TargetMode="External"/><Relationship Id="rId4" Type="http://schemas.openxmlformats.org/officeDocument/2006/relationships/hyperlink" Target="https://pixabay.com/de/users/gdj-1086657/?utm_source=link-attribution&amp;utm_medium=referral&amp;utm_campaign=image&amp;utm_content=5575189" TargetMode="External"/><Relationship Id="rId5" Type="http://schemas.openxmlformats.org/officeDocument/2006/relationships/hyperlink" Target="https://pixabay.com/de/?utm_source=link-attribution&amp;utm_medium=referral&amp;utm_campaign=image&amp;utm_content=5575189" TargetMode="External"/><Relationship Id="rId6" Type="http://schemas.openxmlformats.org/officeDocument/2006/relationships/hyperlink" Target="https://pixabay.com/de/?utm_source=link-attribution&amp;utm_medium=referral&amp;utm_campaign=image&amp;utm_content=5575189"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borealisai.com/en/blog/tutorial1-bias-and-fairness-ai/" TargetMode="External"/><Relationship Id="rId3" Type="http://schemas.openxmlformats.org/officeDocument/2006/relationships/hyperlink" Target="https://towardsdatascience.com/artificial-intelligence-fairness-and-tradeoffs-ce11ac284b63" TargetMode="External"/><Relationship Id="rId4" Type="http://schemas.openxmlformats.org/officeDocument/2006/relationships/hyperlink" Target="https://www.frontiersin.org/articles/10.3389/frai.2020.00034/full"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lweb.org/anthology/P16-2096/"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wikipedia.org/wiki/Personal_data" TargetMode="External"/><Relationship Id="rId3" Type="http://schemas.openxmlformats.org/officeDocument/2006/relationships/hyperlink" Target="https://pixabay.com/users/stux-12364/?utm_source=link-attribution&amp;utm_medium=referral&amp;utm_campaign=image&amp;utm_content=1502348" TargetMode="External"/><Relationship Id="rId4" Type="http://schemas.openxmlformats.org/officeDocument/2006/relationships/hyperlink" Target="https://pixabay.com/users/stux-12364/?utm_source=link-attribution&amp;utm_medium=referral&amp;utm_campaign=image&amp;utm_content=1502348" TargetMode="External"/><Relationship Id="rId5" Type="http://schemas.openxmlformats.org/officeDocument/2006/relationships/hyperlink" Target="https://pixabay.com/?utm_source=link-attribution&amp;utm_medium=referral&amp;utm_campaign=image&amp;utm_content=1502348" TargetMode="External"/><Relationship Id="rId6" Type="http://schemas.openxmlformats.org/officeDocument/2006/relationships/hyperlink" Target="https://pixabay.com/?utm_source=link-attribution&amp;utm_medium=referral&amp;utm_campaign=image&amp;utm_content=1502348"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pers.ssrn.com/sol3/papers.cfm?abstract_id=998565"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mmons.wikimedia.org/wiki/File:EU_gdpr.jpg"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looker.com/blog/big-data-ethics-privacy" TargetMode="External"/><Relationship Id="rId3" Type="http://schemas.openxmlformats.org/officeDocument/2006/relationships/hyperlink" Target="https://www.researchgate.net/publication/334374184_Ethics_and_the_protection_of_personal_data"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lweb.org/anthology/2020.lrec-1.870.pdf"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n.webis.de/downloads/publications/papers/rangel_2017.pdf" TargetMode="External"/><Relationship Id="rId3" Type="http://schemas.openxmlformats.org/officeDocument/2006/relationships/hyperlink" Target="https://pan.webis.de/downloads/publications/papers/rangel_2017.pdf" TargetMode="External"/><Relationship Id="rId4" Type="http://schemas.openxmlformats.org/officeDocument/2006/relationships/hyperlink" Target="https://www.stanfordlawreview.org/online/privacy-and-big-data-its-not-privacy-and-its-not-fair/"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apers.ssrn.com/sol3/papers.cfm?abstract_id=998565"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pagecentertraining.psu.edu/public-relations-ethics/introduction-to-public-relations-ethics/lesson-1/ethical-theories/" TargetMode="Externa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lweb.org/anthology/W17-1606.pdf" TargetMode="External"/><Relationship Id="rId3" Type="http://schemas.openxmlformats.org/officeDocument/2006/relationships/hyperlink" Target="https://www.aclweb.org/anthology/W19-3637/"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clweb.org/anthology/P15-1073.pdf"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pixabay.com/de/users/peggy_marco-1553824/?utm_source=link-attribution&amp;utm_medium=referral&amp;utm_campaign=image&amp;utm_content=1013746" TargetMode="External"/><Relationship Id="rId3" Type="http://schemas.openxmlformats.org/officeDocument/2006/relationships/hyperlink" Target="https://pixabay.com/de/users/peggy_marco-1553824/?utm_source=link-attribution&amp;utm_medium=referral&amp;utm_campaign=image&amp;utm_content=1013746" TargetMode="External"/><Relationship Id="rId4" Type="http://schemas.openxmlformats.org/officeDocument/2006/relationships/hyperlink" Target="https://pixabay.com/de/?utm_source=link-attribution&amp;utm_medium=referral&amp;utm_campaign=image&amp;utm_content=1013746" TargetMode="External"/><Relationship Id="rId5" Type="http://schemas.openxmlformats.org/officeDocument/2006/relationships/hyperlink" Target="https://pixabay.com/de/?utm_source=link-attribution&amp;utm_medium=referral&amp;utm_campaign=image&amp;utm_content=1013746" TargetMode="Externa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clweb.org/aclwiki/Notes_on_Teaching_Ethics_in_NLP" TargetMode="Externa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u="sng"/>
              <a:t>Teaching Instructions for interactive lecture:</a:t>
            </a:r>
            <a:endParaRPr u="sng"/>
          </a:p>
          <a:p>
            <a:pPr indent="0" lvl="0" marL="0" rtl="0" algn="l">
              <a:spcBef>
                <a:spcPts val="0"/>
              </a:spcBef>
              <a:spcAft>
                <a:spcPts val="0"/>
              </a:spcAft>
              <a:buClr>
                <a:schemeClr val="dk1"/>
              </a:buClr>
              <a:buSzPts val="1100"/>
              <a:buFont typeface="Arial"/>
              <a:buNone/>
            </a:pPr>
            <a:r>
              <a:rPr lang="en"/>
              <a:t>Answers to </a:t>
            </a:r>
            <a:r>
              <a:rPr b="1" lang="en">
                <a:solidFill>
                  <a:srgbClr val="4A86E8"/>
                </a:solidFill>
              </a:rPr>
              <a:t>questions in blue </a:t>
            </a:r>
            <a:r>
              <a:rPr lang="en"/>
              <a:t>or </a:t>
            </a:r>
            <a:r>
              <a:rPr b="1" lang="en">
                <a:solidFill>
                  <a:srgbClr val="4A86E8"/>
                </a:solidFill>
              </a:rPr>
              <a:t>questions/assignments on slides with a blue background</a:t>
            </a:r>
            <a:r>
              <a:rPr lang="en"/>
              <a:t> will not be found within this slide set. They are </a:t>
            </a:r>
            <a:r>
              <a:rPr lang="en"/>
              <a:t>suggestion</a:t>
            </a:r>
            <a:r>
              <a:rPr lang="en"/>
              <a:t>s for in-class discussions, e.g., in pairs or small groups of 3 students. After a short individual discussion, findings can be discussed in the plenum. Alternatively, the exercises can be used as the basis for homework, group projects or essays.</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 u="sng">
                <a:solidFill>
                  <a:srgbClr val="FF0000"/>
                </a:solidFill>
              </a:rPr>
              <a:t>Important Note:</a:t>
            </a:r>
            <a:endParaRPr u="sng">
              <a:solidFill>
                <a:srgbClr val="FF0000"/>
              </a:solidFill>
            </a:endParaRPr>
          </a:p>
          <a:p>
            <a:pPr indent="0" lvl="0" marL="0" rtl="0" algn="l">
              <a:spcBef>
                <a:spcPts val="0"/>
              </a:spcBef>
              <a:spcAft>
                <a:spcPts val="0"/>
              </a:spcAft>
              <a:buClr>
                <a:schemeClr val="dk1"/>
              </a:buClr>
              <a:buSzPts val="1100"/>
              <a:buFont typeface="Arial"/>
              <a:buNone/>
            </a:pPr>
            <a:r>
              <a:rPr lang="en"/>
              <a:t>Our crash course provides a starting point for designing a lecture/unit on ethical NLP. We have </a:t>
            </a:r>
            <a:r>
              <a:rPr lang="en"/>
              <a:t>tried to provide</a:t>
            </a:r>
            <a:r>
              <a:rPr lang="en"/>
              <a:t> carefully researched material, but of course, it is quite possible that some things are wong, or will be considered wrong in the future. We release our materials under the </a:t>
            </a:r>
            <a:r>
              <a:rPr lang="en" u="sng">
                <a:solidFill>
                  <a:schemeClr val="hlink"/>
                </a:solidFill>
                <a:hlinkClick r:id="rId2"/>
              </a:rPr>
              <a:t>CC-BY-SA license</a:t>
            </a:r>
            <a:r>
              <a:rPr lang="en"/>
              <a:t>, which allows you to re-use, mix, adapt and </a:t>
            </a:r>
            <a:r>
              <a:rPr lang="en"/>
              <a:t>re-dedistribute</a:t>
            </a:r>
            <a:r>
              <a:rPr lang="en"/>
              <a:t> the materials in any format.  We highly recommend that you make use of this option: Read further, research further, and adapt the crash course according to what you thinks fits best to your crowd of students! We would welcome any feedback and are eager to see what materials you create based on our! Digging deeper on this subject area as a preparation for your lecture(s) will be of great benefit to yourself and to your students. (Hint: We have tried to carefully research the licenses of images used in this lecture and added acknowledgements/references. To the best of our knowledge, they are all compatible with the license. Please be equally careful when sharing derivative materials.)</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Acknowledgment:</a:t>
            </a:r>
            <a:endParaRPr b="1"/>
          </a:p>
          <a:p>
            <a:pPr indent="0" lvl="0" marL="0" rtl="0" algn="l">
              <a:spcBef>
                <a:spcPts val="0"/>
              </a:spcBef>
              <a:spcAft>
                <a:spcPts val="0"/>
              </a:spcAft>
              <a:buNone/>
            </a:pPr>
            <a:r>
              <a:rPr lang="en"/>
              <a:t>Special thanks to Dirk Hovy for sharing his slides and for his valuable feedback on this slide set.</a:t>
            </a:r>
            <a:endParaRPr/>
          </a:p>
          <a:p>
            <a:pPr indent="0" lvl="0" marL="0" rtl="0" algn="l">
              <a:spcBef>
                <a:spcPts val="0"/>
              </a:spcBef>
              <a:spcAft>
                <a:spcPts val="0"/>
              </a:spcAft>
              <a:buNone/>
            </a:pPr>
            <a:r>
              <a:rPr lang="en"/>
              <a:t>We also thank Ronja Laarman-Quante, Sophie Henning, Heike Adel, Andrea Horbach, and the anonymous reviewers from the Teaching for NLP Workshops 2021 for their valuable feedback.</a:t>
            </a:r>
            <a:endParaRPr/>
          </a:p>
          <a:p>
            <a:pPr indent="0" lvl="0" marL="0" rtl="0" algn="l">
              <a:spcBef>
                <a:spcPts val="0"/>
              </a:spcBef>
              <a:spcAft>
                <a:spcPts val="0"/>
              </a:spcAft>
              <a:buNone/>
            </a:pPr>
            <a:r>
              <a:t/>
            </a:r>
            <a:endParaRPr/>
          </a:p>
        </p:txBody>
      </p:sp>
      <p:sp>
        <p:nvSpPr>
          <p:cNvPr id="84" name="Google Shape;84;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c42b52c706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c42b52c706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Students should read the paper to get a deeper understanding of the different kinds of impact NLP can have on a society.</a:t>
            </a:r>
            <a:endParaRPr/>
          </a:p>
        </p:txBody>
      </p:sp>
      <p:sp>
        <p:nvSpPr>
          <p:cNvPr id="170" name="Google Shape;170;gc42b52c706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c6ba17e125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c6ba17e125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Now we have to turn from general ethical principles to NLP systems. They do not run over people, but might be just as deadly.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NLP system may have </a:t>
            </a:r>
            <a:r>
              <a:rPr lang="en"/>
              <a:t>direct harmful</a:t>
            </a:r>
            <a:r>
              <a:rPr lang="en"/>
              <a:t> effect on people.</a:t>
            </a:r>
            <a:endParaRPr/>
          </a:p>
          <a:p>
            <a:pPr indent="0" lvl="0" marL="0" rtl="0" algn="l">
              <a:spcBef>
                <a:spcPts val="0"/>
              </a:spcBef>
              <a:spcAft>
                <a:spcPts val="0"/>
              </a:spcAft>
              <a:buNone/>
            </a:pPr>
            <a:r>
              <a:rPr lang="en"/>
              <a:t>Example: drug overdose because NLP system did wrong analysis of medical document</a:t>
            </a:r>
            <a:endParaRPr/>
          </a:p>
          <a:p>
            <a:pPr indent="0" lvl="0" marL="0" rtl="0" algn="l">
              <a:spcBef>
                <a:spcPts val="0"/>
              </a:spcBef>
              <a:spcAft>
                <a:spcPts val="0"/>
              </a:spcAft>
              <a:buNone/>
            </a:pPr>
            <a:r>
              <a:t/>
            </a:r>
            <a:endParaRPr/>
          </a:p>
        </p:txBody>
      </p:sp>
      <p:sp>
        <p:nvSpPr>
          <p:cNvPr id="177" name="Google Shape;177;gc6ba17e125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c4e20fd49b_2_1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c4e20fd49b_2_1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Even if the system works as intended, there might be unintended side effects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As a developer of an NLP software or as an NLP researcher working on a method or dataset, you cannot always prevent malicious use thereof. This makes it very important to think about and document potential dual use of your method or </a:t>
            </a:r>
            <a:r>
              <a:rPr lang="en"/>
              <a:t>system</a:t>
            </a:r>
            <a:r>
              <a:rPr lang="en"/>
              <a:t>. Conferences such as ACL or EMNLP usually allow a section on “Ethical Considerations” which you can (and should) use to discuss ethical issues considering your paper.</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Image Source:</a:t>
            </a:r>
            <a:endParaRPr b="1"/>
          </a:p>
          <a:p>
            <a:pPr indent="0" lvl="0" marL="0" rtl="0" algn="l">
              <a:spcBef>
                <a:spcPts val="0"/>
              </a:spcBef>
              <a:spcAft>
                <a:spcPts val="0"/>
              </a:spcAft>
              <a:buNone/>
            </a:pPr>
            <a:r>
              <a:rPr lang="en" sz="1100">
                <a:latin typeface="Arial"/>
                <a:ea typeface="Arial"/>
                <a:cs typeface="Arial"/>
                <a:sym typeface="Arial"/>
              </a:rPr>
              <a:t>Image by</a:t>
            </a:r>
            <a:r>
              <a:rPr lang="en" sz="1100">
                <a:uFill>
                  <a:noFill/>
                </a:uFill>
                <a:latin typeface="Arial"/>
                <a:ea typeface="Arial"/>
                <a:cs typeface="Arial"/>
                <a:sym typeface="Arial"/>
                <a:hlinkClick r:id="rId2"/>
              </a:rPr>
              <a:t> </a:t>
            </a:r>
            <a:r>
              <a:rPr lang="en" sz="1100" u="sng">
                <a:solidFill>
                  <a:schemeClr val="hlink"/>
                </a:solidFill>
                <a:latin typeface="Arial"/>
                <a:ea typeface="Arial"/>
                <a:cs typeface="Arial"/>
                <a:sym typeface="Arial"/>
                <a:hlinkClick r:id="rId3"/>
              </a:rPr>
              <a:t>Clker-Free-Vector-Images</a:t>
            </a:r>
            <a:r>
              <a:rPr lang="en" sz="1100">
                <a:latin typeface="Arial"/>
                <a:ea typeface="Arial"/>
                <a:cs typeface="Arial"/>
                <a:sym typeface="Arial"/>
              </a:rPr>
              <a:t> from</a:t>
            </a:r>
            <a:r>
              <a:rPr lang="en" sz="1100">
                <a:uFill>
                  <a:noFill/>
                </a:uFill>
                <a:latin typeface="Arial"/>
                <a:ea typeface="Arial"/>
                <a:cs typeface="Arial"/>
                <a:sym typeface="Arial"/>
                <a:hlinkClick r:id="rId4"/>
              </a:rPr>
              <a:t> </a:t>
            </a:r>
            <a:r>
              <a:rPr lang="en" sz="1100" u="sng">
                <a:solidFill>
                  <a:schemeClr val="hlink"/>
                </a:solidFill>
                <a:latin typeface="Arial"/>
                <a:ea typeface="Arial"/>
                <a:cs typeface="Arial"/>
                <a:sym typeface="Arial"/>
                <a:hlinkClick r:id="rId5"/>
              </a:rPr>
              <a:t>Pixabay</a:t>
            </a:r>
            <a:endParaRPr/>
          </a:p>
        </p:txBody>
      </p:sp>
      <p:sp>
        <p:nvSpPr>
          <p:cNvPr id="190" name="Google Shape;190;gc4e20fd49b_2_1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c4e20fd49b_2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c4e20fd49b_2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1" name="Google Shape;201;gc4e20fd49b_2_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c4edc03bfb_0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c4edc03bfb_0_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a:t>INTERACTIVE PART</a:t>
            </a:r>
            <a:endParaRPr b="1"/>
          </a:p>
          <a:p>
            <a:pPr indent="0" lvl="0" marL="0" rtl="0" algn="l">
              <a:spcBef>
                <a:spcPts val="0"/>
              </a:spcBef>
              <a:spcAft>
                <a:spcPts val="0"/>
              </a:spcAft>
              <a:buNone/>
            </a:pPr>
            <a:r>
              <a:rPr lang="en"/>
              <a:t>Discussion with students about the questions on the slide. [This is used to motivate Bias]</a:t>
            </a:r>
            <a:endParaRPr/>
          </a:p>
          <a:p>
            <a:pPr indent="0" lvl="0" marL="0" rtl="0" algn="l">
              <a:spcBef>
                <a:spcPts val="0"/>
              </a:spcBef>
              <a:spcAft>
                <a:spcPts val="0"/>
              </a:spcAft>
              <a:buNone/>
            </a:pPr>
            <a:r>
              <a:t/>
            </a:r>
            <a:endParaRPr b="1"/>
          </a:p>
          <a:p>
            <a:pPr indent="0" lvl="0" marL="0" rtl="0" algn="l">
              <a:spcBef>
                <a:spcPts val="0"/>
              </a:spcBef>
              <a:spcAft>
                <a:spcPts val="0"/>
              </a:spcAft>
              <a:buNone/>
            </a:pPr>
            <a:r>
              <a:rPr b="1" lang="en"/>
              <a:t>Image Source:</a:t>
            </a:r>
            <a:endParaRPr b="1"/>
          </a:p>
          <a:p>
            <a:pPr indent="0" lvl="0" marL="0" rtl="0" algn="l">
              <a:spcBef>
                <a:spcPts val="0"/>
              </a:spcBef>
              <a:spcAft>
                <a:spcPts val="0"/>
              </a:spcAft>
              <a:buNone/>
            </a:pPr>
            <a:r>
              <a:rPr lang="en" sz="1100">
                <a:latin typeface="Arial"/>
                <a:ea typeface="Arial"/>
                <a:cs typeface="Arial"/>
                <a:sym typeface="Arial"/>
              </a:rPr>
              <a:t>Bild von</a:t>
            </a:r>
            <a:r>
              <a:rPr lang="en" sz="1100">
                <a:uFill>
                  <a:noFill/>
                </a:uFill>
                <a:latin typeface="Arial"/>
                <a:ea typeface="Arial"/>
                <a:cs typeface="Arial"/>
                <a:sym typeface="Arial"/>
                <a:hlinkClick r:id="rId2"/>
              </a:rPr>
              <a:t> </a:t>
            </a:r>
            <a:r>
              <a:rPr lang="en" sz="1100" u="sng">
                <a:solidFill>
                  <a:schemeClr val="hlink"/>
                </a:solidFill>
                <a:latin typeface="Arial"/>
                <a:ea typeface="Arial"/>
                <a:cs typeface="Arial"/>
                <a:sym typeface="Arial"/>
                <a:hlinkClick r:id="rId3"/>
              </a:rPr>
              <a:t>cromaconceptovisual</a:t>
            </a:r>
            <a:r>
              <a:rPr lang="en" sz="1100">
                <a:latin typeface="Arial"/>
                <a:ea typeface="Arial"/>
                <a:cs typeface="Arial"/>
                <a:sym typeface="Arial"/>
              </a:rPr>
              <a:t> auf</a:t>
            </a:r>
            <a:r>
              <a:rPr lang="en" sz="1100">
                <a:uFill>
                  <a:noFill/>
                </a:uFill>
                <a:latin typeface="Arial"/>
                <a:ea typeface="Arial"/>
                <a:cs typeface="Arial"/>
                <a:sym typeface="Arial"/>
                <a:hlinkClick r:id="rId4"/>
              </a:rPr>
              <a:t> </a:t>
            </a:r>
            <a:r>
              <a:rPr lang="en" sz="1100" u="sng">
                <a:solidFill>
                  <a:schemeClr val="hlink"/>
                </a:solidFill>
                <a:latin typeface="Arial"/>
                <a:ea typeface="Arial"/>
                <a:cs typeface="Arial"/>
                <a:sym typeface="Arial"/>
                <a:hlinkClick r:id="rId5"/>
              </a:rPr>
              <a:t>Pixabay</a:t>
            </a:r>
            <a:endParaRPr/>
          </a:p>
        </p:txBody>
      </p:sp>
      <p:sp>
        <p:nvSpPr>
          <p:cNvPr id="213" name="Google Shape;213;gc4edc03bfb_0_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c4edc03bfb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c4edc03bfb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1000">
                <a:solidFill>
                  <a:srgbClr val="000000"/>
                </a:solidFill>
                <a:latin typeface="Arial"/>
                <a:ea typeface="Arial"/>
                <a:cs typeface="Arial"/>
                <a:sym typeface="Arial"/>
              </a:rPr>
              <a:t>[We start with a motivating example before giving a more formal definition later ...]</a:t>
            </a:r>
            <a:endParaRPr sz="1000">
              <a:solidFill>
                <a:srgbClr val="000000"/>
              </a:solidFill>
              <a:latin typeface="Arial"/>
              <a:ea typeface="Arial"/>
              <a:cs typeface="Arial"/>
              <a:sym typeface="Arial"/>
            </a:endParaRPr>
          </a:p>
          <a:p>
            <a:pPr indent="0" lvl="0" marL="0" rtl="0" algn="l">
              <a:spcBef>
                <a:spcPts val="0"/>
              </a:spcBef>
              <a:spcAft>
                <a:spcPts val="0"/>
              </a:spcAft>
              <a:buNone/>
            </a:pPr>
            <a:r>
              <a:t/>
            </a:r>
            <a:endParaRPr sz="1000">
              <a:solidFill>
                <a:srgbClr val="000000"/>
              </a:solidFill>
              <a:latin typeface="Arial"/>
              <a:ea typeface="Arial"/>
              <a:cs typeface="Arial"/>
              <a:sym typeface="Arial"/>
            </a:endParaRPr>
          </a:p>
          <a:p>
            <a:pPr indent="0" lvl="0" marL="0" rtl="0" algn="l">
              <a:spcBef>
                <a:spcPts val="0"/>
              </a:spcBef>
              <a:spcAft>
                <a:spcPts val="0"/>
              </a:spcAft>
              <a:buNone/>
            </a:pPr>
            <a:r>
              <a:rPr lang="en" sz="1000">
                <a:solidFill>
                  <a:srgbClr val="000000"/>
                </a:solidFill>
                <a:latin typeface="Arial"/>
                <a:ea typeface="Arial"/>
                <a:cs typeface="Arial"/>
                <a:sym typeface="Arial"/>
              </a:rPr>
              <a:t>What happens if you ask a large MT model? Example shows results </a:t>
            </a:r>
            <a:r>
              <a:rPr lang="en" sz="1000">
                <a:solidFill>
                  <a:srgbClr val="000000"/>
                </a:solidFill>
                <a:latin typeface="Arial"/>
                <a:ea typeface="Arial"/>
                <a:cs typeface="Arial"/>
                <a:sym typeface="Arial"/>
              </a:rPr>
              <a:t>...</a:t>
            </a:r>
            <a:endParaRPr sz="1000">
              <a:solidFill>
                <a:srgbClr val="000000"/>
              </a:solidFill>
              <a:latin typeface="Arial"/>
              <a:ea typeface="Arial"/>
              <a:cs typeface="Arial"/>
              <a:sym typeface="Arial"/>
            </a:endParaRPr>
          </a:p>
          <a:p>
            <a:pPr indent="0" lvl="0" marL="0" rtl="0" algn="l">
              <a:spcBef>
                <a:spcPts val="0"/>
              </a:spcBef>
              <a:spcAft>
                <a:spcPts val="0"/>
              </a:spcAft>
              <a:buNone/>
            </a:pPr>
            <a:r>
              <a:rPr lang="en" sz="1000">
                <a:solidFill>
                  <a:srgbClr val="000000"/>
                </a:solidFill>
                <a:latin typeface="Arial"/>
                <a:ea typeface="Arial"/>
                <a:cs typeface="Arial"/>
                <a:sym typeface="Arial"/>
              </a:rPr>
              <a:t>In the Hungarian version, the gender of the subject is not marked explicitly. So for translating to English the system has to decide for a pronoun.</a:t>
            </a:r>
            <a:endParaRPr sz="1000">
              <a:solidFill>
                <a:srgbClr val="000000"/>
              </a:solidFill>
              <a:latin typeface="Arial"/>
              <a:ea typeface="Arial"/>
              <a:cs typeface="Arial"/>
              <a:sym typeface="Arial"/>
            </a:endParaRPr>
          </a:p>
          <a:p>
            <a:pPr indent="0" lvl="0" marL="0" rtl="0" algn="l">
              <a:spcBef>
                <a:spcPts val="0"/>
              </a:spcBef>
              <a:spcAft>
                <a:spcPts val="0"/>
              </a:spcAft>
              <a:buNone/>
            </a:pPr>
            <a:r>
              <a:rPr lang="en" sz="1000">
                <a:solidFill>
                  <a:srgbClr val="000000"/>
                </a:solidFill>
                <a:latin typeface="Arial"/>
                <a:ea typeface="Arial"/>
                <a:cs typeface="Arial"/>
                <a:sym typeface="Arial"/>
              </a:rPr>
              <a:t>The result is more or less what is expected due to gender stereotypes.</a:t>
            </a:r>
            <a:endParaRPr sz="1000">
              <a:solidFill>
                <a:srgbClr val="000000"/>
              </a:solidFill>
              <a:latin typeface="Arial"/>
              <a:ea typeface="Arial"/>
              <a:cs typeface="Arial"/>
              <a:sym typeface="Arial"/>
            </a:endParaRPr>
          </a:p>
          <a:p>
            <a:pPr indent="0" lvl="0" marL="0" rtl="0" algn="l">
              <a:spcBef>
                <a:spcPts val="0"/>
              </a:spcBef>
              <a:spcAft>
                <a:spcPts val="0"/>
              </a:spcAft>
              <a:buNone/>
            </a:pPr>
            <a:r>
              <a:rPr lang="en" sz="1000">
                <a:solidFill>
                  <a:srgbClr val="000000"/>
                </a:solidFill>
                <a:latin typeface="Arial"/>
                <a:ea typeface="Arial"/>
                <a:cs typeface="Arial"/>
                <a:sym typeface="Arial"/>
              </a:rPr>
              <a:t>The MT model is picking up statistical bias towards a certain gender (and amplifying it as the model will translate that way in 100% of cases even if in the training corpus the </a:t>
            </a:r>
            <a:r>
              <a:rPr lang="en" sz="1000">
                <a:solidFill>
                  <a:srgbClr val="000000"/>
                </a:solidFill>
                <a:latin typeface="Arial"/>
                <a:ea typeface="Arial"/>
                <a:cs typeface="Arial"/>
                <a:sym typeface="Arial"/>
              </a:rPr>
              <a:t>imbalance</a:t>
            </a:r>
            <a:r>
              <a:rPr lang="en" sz="1000">
                <a:solidFill>
                  <a:srgbClr val="000000"/>
                </a:solidFill>
                <a:latin typeface="Arial"/>
                <a:ea typeface="Arial"/>
                <a:cs typeface="Arial"/>
                <a:sym typeface="Arial"/>
              </a:rPr>
              <a:t> is much less).</a:t>
            </a:r>
            <a:endParaRPr sz="1000">
              <a:solidFill>
                <a:srgbClr val="000000"/>
              </a:solidFill>
              <a:latin typeface="Arial"/>
              <a:ea typeface="Arial"/>
              <a:cs typeface="Arial"/>
              <a:sym typeface="Arial"/>
            </a:endParaRPr>
          </a:p>
          <a:p>
            <a:pPr indent="0" lvl="0" marL="0" rtl="0" algn="l">
              <a:spcBef>
                <a:spcPts val="0"/>
              </a:spcBef>
              <a:spcAft>
                <a:spcPts val="0"/>
              </a:spcAft>
              <a:buNone/>
            </a:pPr>
            <a:r>
              <a:t/>
            </a:r>
            <a:endParaRPr b="1" sz="1000">
              <a:solidFill>
                <a:srgbClr val="000000"/>
              </a:solidFill>
              <a:latin typeface="Arial"/>
              <a:ea typeface="Arial"/>
              <a:cs typeface="Arial"/>
              <a:sym typeface="Arial"/>
            </a:endParaRPr>
          </a:p>
          <a:p>
            <a:pPr indent="0" lvl="0" marL="0" rtl="0" algn="l">
              <a:spcBef>
                <a:spcPts val="0"/>
              </a:spcBef>
              <a:spcAft>
                <a:spcPts val="0"/>
              </a:spcAft>
              <a:buNone/>
            </a:pPr>
            <a:r>
              <a:rPr b="1" lang="en" sz="1000">
                <a:solidFill>
                  <a:srgbClr val="000000"/>
                </a:solidFill>
                <a:latin typeface="Arial"/>
                <a:ea typeface="Arial"/>
                <a:cs typeface="Arial"/>
                <a:sym typeface="Arial"/>
              </a:rPr>
              <a:t>Image Source:</a:t>
            </a:r>
            <a:endParaRPr b="1" sz="1000">
              <a:solidFill>
                <a:srgbClr val="000000"/>
              </a:solidFill>
              <a:latin typeface="Arial"/>
              <a:ea typeface="Arial"/>
              <a:cs typeface="Arial"/>
              <a:sym typeface="Arial"/>
            </a:endParaRPr>
          </a:p>
          <a:p>
            <a:pPr indent="0" lvl="0" marL="0" rtl="0" algn="l">
              <a:spcBef>
                <a:spcPts val="0"/>
              </a:spcBef>
              <a:spcAft>
                <a:spcPts val="0"/>
              </a:spcAft>
              <a:buNone/>
            </a:pPr>
            <a:r>
              <a:rPr lang="en" sz="1000">
                <a:solidFill>
                  <a:srgbClr val="000000"/>
                </a:solidFill>
                <a:latin typeface="Arial"/>
                <a:ea typeface="Arial"/>
                <a:cs typeface="Arial"/>
                <a:sym typeface="Arial"/>
              </a:rPr>
              <a:t>https://arxiv.org/pdf/1809.02208.pdf </a:t>
            </a:r>
            <a:endParaRPr sz="1000">
              <a:solidFill>
                <a:srgbClr val="000000"/>
              </a:solidFill>
              <a:latin typeface="Arial"/>
              <a:ea typeface="Arial"/>
              <a:cs typeface="Arial"/>
              <a:sym typeface="Arial"/>
            </a:endParaRPr>
          </a:p>
          <a:p>
            <a:pPr indent="0" lvl="0" marL="0" rtl="0" algn="l">
              <a:spcBef>
                <a:spcPts val="0"/>
              </a:spcBef>
              <a:spcAft>
                <a:spcPts val="0"/>
              </a:spcAft>
              <a:buNone/>
            </a:pPr>
            <a:r>
              <a:t/>
            </a:r>
            <a:endParaRPr sz="1000"/>
          </a:p>
        </p:txBody>
      </p:sp>
      <p:sp>
        <p:nvSpPr>
          <p:cNvPr id="221" name="Google Shape;221;gc4edc03bfb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c4edc03bfb_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c4edc03bfb_0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For some cases, </a:t>
            </a:r>
            <a:r>
              <a:rPr lang="en"/>
              <a:t>mitigating</a:t>
            </a:r>
            <a:r>
              <a:rPr lang="en"/>
              <a:t> strategies can be implemented (see example) - but other cases still go unchanged.</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Image Source:</a:t>
            </a:r>
            <a:endParaRPr b="1"/>
          </a:p>
          <a:p>
            <a:pPr indent="0" lvl="0" marL="0" rtl="0" algn="l">
              <a:spcBef>
                <a:spcPts val="0"/>
              </a:spcBef>
              <a:spcAft>
                <a:spcPts val="0"/>
              </a:spcAft>
              <a:buNone/>
            </a:pPr>
            <a:r>
              <a:rPr lang="en"/>
              <a:t>https://ai.googleblog.com/2018/12/providing-gender-specific-translations.html</a:t>
            </a:r>
            <a:endParaRPr/>
          </a:p>
        </p:txBody>
      </p:sp>
      <p:sp>
        <p:nvSpPr>
          <p:cNvPr id="230" name="Google Shape;230;gc4edc03bfb_0_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bf07ee205b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bf07ee205b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sz="1000"/>
              <a:t>Social bias </a:t>
            </a:r>
            <a:r>
              <a:rPr lang="en" sz="1000"/>
              <a:t>in </a:t>
            </a:r>
            <a:r>
              <a:rPr b="1" lang="en" sz="1000"/>
              <a:t>data</a:t>
            </a:r>
            <a:r>
              <a:rPr lang="en" sz="1000"/>
              <a:t> exists. For example, a </a:t>
            </a:r>
            <a:r>
              <a:rPr i="1" lang="en" sz="1000"/>
              <a:t>human r</a:t>
            </a:r>
            <a:r>
              <a:rPr i="1" lang="en" sz="1000"/>
              <a:t>eporting bias</a:t>
            </a:r>
            <a:r>
              <a:rPr lang="en" sz="1000"/>
              <a:t>: The frequency with which people write about actions, outcomes, or properties is not a reflection of real-world frequencies or the degree to which a property is characteristic of a class of individuals (Gordon and Van Durme, 2013).</a:t>
            </a:r>
            <a:endParaRPr sz="1000"/>
          </a:p>
          <a:p>
            <a:pPr indent="0" lvl="0" marL="0" rtl="0" algn="l">
              <a:spcBef>
                <a:spcPts val="0"/>
              </a:spcBef>
              <a:spcAft>
                <a:spcPts val="0"/>
              </a:spcAft>
              <a:buClr>
                <a:schemeClr val="dk1"/>
              </a:buClr>
              <a:buSzPts val="1100"/>
              <a:buFont typeface="Arial"/>
              <a:buNone/>
            </a:pPr>
            <a:r>
              <a:rPr lang="en" sz="1000"/>
              <a:t>In addition, textual data contains other types of bias, reflecting historical unfairness, implicit stereotypes or prejudices, just to name a few.</a:t>
            </a:r>
            <a:endParaRPr sz="1000"/>
          </a:p>
          <a:p>
            <a:pPr indent="0" lvl="0" marL="0" rtl="0" algn="l">
              <a:spcBef>
                <a:spcPts val="0"/>
              </a:spcBef>
              <a:spcAft>
                <a:spcPts val="0"/>
              </a:spcAft>
              <a:buClr>
                <a:schemeClr val="dk1"/>
              </a:buClr>
              <a:buSzPts val="1100"/>
              <a:buFont typeface="Arial"/>
              <a:buNone/>
            </a:pPr>
            <a:r>
              <a:t/>
            </a:r>
            <a:endParaRPr sz="1000"/>
          </a:p>
          <a:p>
            <a:pPr indent="0" lvl="0" marL="0" rtl="0" algn="l">
              <a:spcBef>
                <a:spcPts val="0"/>
              </a:spcBef>
              <a:spcAft>
                <a:spcPts val="0"/>
              </a:spcAft>
              <a:buClr>
                <a:schemeClr val="dk1"/>
              </a:buClr>
              <a:buSzPts val="1100"/>
              <a:buFont typeface="Arial"/>
              <a:buNone/>
            </a:pPr>
            <a:r>
              <a:rPr lang="en" sz="1000"/>
              <a:t>During data collection and annotation, further bias is introduced to the data sets due to sampling errors or bias of the annotators themselves. This may include, for example, the so-called confirmation bias, which refers to annotators marking up what they expect to see.</a:t>
            </a:r>
            <a:endParaRPr sz="1100"/>
          </a:p>
          <a:p>
            <a:pPr indent="0" lvl="0" marL="0" rtl="0" algn="l">
              <a:spcBef>
                <a:spcPts val="0"/>
              </a:spcBef>
              <a:spcAft>
                <a:spcPts val="0"/>
              </a:spcAft>
              <a:buNone/>
            </a:pPr>
            <a:r>
              <a:t/>
            </a:r>
            <a:endParaRPr sz="1100"/>
          </a:p>
          <a:p>
            <a:pPr indent="0" lvl="0" marL="0" rtl="0" algn="l">
              <a:spcBef>
                <a:spcPts val="0"/>
              </a:spcBef>
              <a:spcAft>
                <a:spcPts val="0"/>
              </a:spcAft>
              <a:buClr>
                <a:schemeClr val="dk1"/>
              </a:buClr>
              <a:buSzPts val="1100"/>
              <a:buFont typeface="Arial"/>
              <a:buNone/>
            </a:pPr>
            <a:r>
              <a:rPr lang="en" sz="1100"/>
              <a:t>Statistical bias in ML does not only arise due to biased training data.</a:t>
            </a:r>
            <a:endParaRPr sz="1100"/>
          </a:p>
          <a:p>
            <a:pPr indent="0" lvl="0" marL="0" rtl="0" algn="l">
              <a:spcBef>
                <a:spcPts val="0"/>
              </a:spcBef>
              <a:spcAft>
                <a:spcPts val="0"/>
              </a:spcAft>
              <a:buClr>
                <a:schemeClr val="dk1"/>
              </a:buClr>
              <a:buSzPts val="1100"/>
              <a:buFont typeface="Arial"/>
              <a:buNone/>
            </a:pPr>
            <a:r>
              <a:rPr b="1" lang="en" sz="1100"/>
              <a:t>Inductive</a:t>
            </a:r>
            <a:r>
              <a:rPr lang="en" sz="1100"/>
              <a:t> </a:t>
            </a:r>
            <a:r>
              <a:rPr b="1" lang="en" sz="1100"/>
              <a:t>bias: </a:t>
            </a:r>
            <a:r>
              <a:rPr lang="en" sz="1100"/>
              <a:t>Each learning algorithm makes certain assumptions to learning the target function. The algorithm can only possibly learn a solution in that (model) space.</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b="1" lang="en" sz="1100"/>
              <a:t>References and Further Reading:</a:t>
            </a:r>
            <a:endParaRPr b="1" sz="1100"/>
          </a:p>
          <a:p>
            <a:pPr indent="-292100" lvl="0" marL="457200" rtl="0" algn="l">
              <a:spcBef>
                <a:spcPts val="0"/>
              </a:spcBef>
              <a:spcAft>
                <a:spcPts val="0"/>
              </a:spcAft>
              <a:buSzPts val="1000"/>
              <a:buChar char="-"/>
            </a:pPr>
            <a:r>
              <a:rPr lang="en" sz="1000"/>
              <a:t>Christopher Dwyer. </a:t>
            </a:r>
            <a:r>
              <a:rPr lang="en" sz="1000" u="sng">
                <a:solidFill>
                  <a:schemeClr val="hlink"/>
                </a:solidFill>
                <a:latin typeface="Arial"/>
                <a:ea typeface="Arial"/>
                <a:cs typeface="Arial"/>
                <a:sym typeface="Arial"/>
                <a:hlinkClick r:id="rId2"/>
              </a:rPr>
              <a:t>12 Common Biases That Affect How We Make Everyday Decisions</a:t>
            </a:r>
            <a:r>
              <a:rPr lang="en" sz="1000">
                <a:latin typeface="Arial"/>
                <a:ea typeface="Arial"/>
                <a:cs typeface="Arial"/>
                <a:sym typeface="Arial"/>
              </a:rPr>
              <a:t>. Psychology Today, 2018.</a:t>
            </a:r>
            <a:endParaRPr sz="1000">
              <a:latin typeface="Arial"/>
              <a:ea typeface="Arial"/>
              <a:cs typeface="Arial"/>
              <a:sym typeface="Arial"/>
            </a:endParaRPr>
          </a:p>
          <a:p>
            <a:pPr indent="-292100" lvl="0" marL="457200" rtl="0" algn="l">
              <a:spcBef>
                <a:spcPts val="0"/>
              </a:spcBef>
              <a:spcAft>
                <a:spcPts val="0"/>
              </a:spcAft>
              <a:buSzPts val="1000"/>
              <a:buFont typeface="Arial"/>
              <a:buChar char="-"/>
            </a:pPr>
            <a:r>
              <a:rPr lang="en" sz="1000">
                <a:latin typeface="Arial"/>
                <a:ea typeface="Arial"/>
                <a:cs typeface="Arial"/>
                <a:sym typeface="Arial"/>
              </a:rPr>
              <a:t>Gordon and Van Durme. </a:t>
            </a:r>
            <a:r>
              <a:rPr lang="en" sz="1000" u="sng">
                <a:solidFill>
                  <a:schemeClr val="hlink"/>
                </a:solidFill>
                <a:latin typeface="Arial"/>
                <a:ea typeface="Arial"/>
                <a:cs typeface="Arial"/>
                <a:sym typeface="Arial"/>
                <a:hlinkClick r:id="rId3"/>
              </a:rPr>
              <a:t>Reporting bias and knowledge acquisition</a:t>
            </a:r>
            <a:r>
              <a:rPr lang="en" sz="1000">
                <a:latin typeface="Arial"/>
                <a:ea typeface="Arial"/>
                <a:cs typeface="Arial"/>
                <a:sym typeface="Arial"/>
              </a:rPr>
              <a:t>. In: AKBC '13: Proceedings of the 2013 workshop on Automated knowledge base construction. October 2013. </a:t>
            </a:r>
            <a:endParaRPr sz="1000">
              <a:latin typeface="Arial"/>
              <a:ea typeface="Arial"/>
              <a:cs typeface="Arial"/>
              <a:sym typeface="Arial"/>
            </a:endParaRPr>
          </a:p>
          <a:p>
            <a:pPr indent="-292100" lvl="0" marL="457200" rtl="0" algn="l">
              <a:spcBef>
                <a:spcPts val="0"/>
              </a:spcBef>
              <a:spcAft>
                <a:spcPts val="0"/>
              </a:spcAft>
              <a:buSzPts val="1000"/>
              <a:buFont typeface="Arial"/>
              <a:buChar char="-"/>
            </a:pPr>
            <a:r>
              <a:rPr lang="en" sz="1000" u="sng">
                <a:solidFill>
                  <a:schemeClr val="hlink"/>
                </a:solidFill>
                <a:latin typeface="Arial"/>
                <a:ea typeface="Arial"/>
                <a:cs typeface="Arial"/>
                <a:sym typeface="Arial"/>
                <a:hlinkClick r:id="rId4"/>
              </a:rPr>
              <a:t>EMNLP 2019 tutorial on fairness and bias in NLP</a:t>
            </a:r>
            <a:endParaRPr sz="1000"/>
          </a:p>
          <a:p>
            <a:pPr indent="0" lvl="0" marL="0" rtl="0" algn="l">
              <a:spcBef>
                <a:spcPts val="0"/>
              </a:spcBef>
              <a:spcAft>
                <a:spcPts val="0"/>
              </a:spcAft>
              <a:buNone/>
            </a:pPr>
            <a:r>
              <a:t/>
            </a:r>
            <a:endParaRPr sz="1100"/>
          </a:p>
          <a:p>
            <a:pPr indent="0" lvl="0" marL="0" rtl="0" algn="l">
              <a:spcBef>
                <a:spcPts val="0"/>
              </a:spcBef>
              <a:spcAft>
                <a:spcPts val="0"/>
              </a:spcAft>
              <a:buNone/>
            </a:pPr>
            <a:r>
              <a:rPr b="1" lang="en" sz="1100"/>
              <a:t>Image Source:</a:t>
            </a:r>
            <a:endParaRPr b="1" sz="1100"/>
          </a:p>
          <a:p>
            <a:pPr indent="0" lvl="0" marL="0" rtl="0" algn="l">
              <a:spcBef>
                <a:spcPts val="0"/>
              </a:spcBef>
              <a:spcAft>
                <a:spcPts val="0"/>
              </a:spcAft>
              <a:buNone/>
            </a:pPr>
            <a:r>
              <a:rPr lang="en" sz="1100">
                <a:latin typeface="Arial"/>
                <a:ea typeface="Arial"/>
                <a:cs typeface="Arial"/>
                <a:sym typeface="Arial"/>
              </a:rPr>
              <a:t>Image by</a:t>
            </a:r>
            <a:r>
              <a:rPr lang="en" sz="1100">
                <a:uFill>
                  <a:noFill/>
                </a:uFill>
                <a:latin typeface="Arial"/>
                <a:ea typeface="Arial"/>
                <a:cs typeface="Arial"/>
                <a:sym typeface="Arial"/>
                <a:hlinkClick r:id="rId5"/>
              </a:rPr>
              <a:t> </a:t>
            </a:r>
            <a:r>
              <a:rPr lang="en" sz="1100" u="sng">
                <a:solidFill>
                  <a:schemeClr val="hlink"/>
                </a:solidFill>
                <a:latin typeface="Arial"/>
                <a:ea typeface="Arial"/>
                <a:cs typeface="Arial"/>
                <a:sym typeface="Arial"/>
                <a:hlinkClick r:id="rId6"/>
              </a:rPr>
              <a:t>Gordon Johnson</a:t>
            </a:r>
            <a:r>
              <a:rPr lang="en" sz="1100">
                <a:latin typeface="Arial"/>
                <a:ea typeface="Arial"/>
                <a:cs typeface="Arial"/>
                <a:sym typeface="Arial"/>
              </a:rPr>
              <a:t> on</a:t>
            </a:r>
            <a:r>
              <a:rPr lang="en" sz="1100">
                <a:uFill>
                  <a:noFill/>
                </a:uFill>
                <a:latin typeface="Arial"/>
                <a:ea typeface="Arial"/>
                <a:cs typeface="Arial"/>
                <a:sym typeface="Arial"/>
                <a:hlinkClick r:id="rId7"/>
              </a:rPr>
              <a:t> </a:t>
            </a:r>
            <a:r>
              <a:rPr lang="en" sz="1100" u="sng">
                <a:solidFill>
                  <a:schemeClr val="hlink"/>
                </a:solidFill>
                <a:latin typeface="Arial"/>
                <a:ea typeface="Arial"/>
                <a:cs typeface="Arial"/>
                <a:sym typeface="Arial"/>
                <a:hlinkClick r:id="rId8"/>
              </a:rPr>
              <a:t>Pixabay</a:t>
            </a:r>
            <a:r>
              <a:rPr lang="en" sz="1100"/>
              <a:t>.</a:t>
            </a:r>
            <a:endParaRPr sz="1100"/>
          </a:p>
        </p:txBody>
      </p:sp>
      <p:sp>
        <p:nvSpPr>
          <p:cNvPr id="243" name="Google Shape;243;gbf07ee205b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c4edc03bfb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c4edc03bfb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sz="1000">
                <a:solidFill>
                  <a:srgbClr val="000000"/>
                </a:solidFill>
              </a:rPr>
              <a:t>What is Bias?</a:t>
            </a:r>
            <a:endParaRPr b="1" sz="1000">
              <a:solidFill>
                <a:srgbClr val="000000"/>
              </a:solidFill>
            </a:endParaRPr>
          </a:p>
          <a:p>
            <a:pPr indent="0" lvl="0" marL="0" rtl="0" algn="l">
              <a:spcBef>
                <a:spcPts val="0"/>
              </a:spcBef>
              <a:spcAft>
                <a:spcPts val="0"/>
              </a:spcAft>
              <a:buNone/>
            </a:pPr>
            <a:r>
              <a:rPr lang="en" sz="1000">
                <a:solidFill>
                  <a:srgbClr val="000000"/>
                </a:solidFill>
              </a:rPr>
              <a:t>Bias is part of the basis of the foundations of machine learning. In linear models, we can shift the predicted outcome depends on the input x multiplied by some factor a shifted by the “bias” term b. If the value of x is 0, the model will predict b as a score. In the context of Bayesian conditional probabilities, we compute the probability of even A occurring given that we know that some event B has occurred as the probability of B given that A has occurred times the prior probability P(A) that A occurs. This P(A) term, the probability of A occurring without any further information, is the bias of our model in this case.</a:t>
            </a:r>
            <a:endParaRPr sz="1000">
              <a:solidFill>
                <a:srgbClr val="000000"/>
              </a:solidFill>
            </a:endParaRPr>
          </a:p>
          <a:p>
            <a:pPr indent="0" lvl="0" marL="0" rtl="0" algn="l">
              <a:spcBef>
                <a:spcPts val="0"/>
              </a:spcBef>
              <a:spcAft>
                <a:spcPts val="0"/>
              </a:spcAft>
              <a:buNone/>
            </a:pPr>
            <a:r>
              <a:t/>
            </a:r>
            <a:endParaRPr sz="1000">
              <a:solidFill>
                <a:srgbClr val="4A86E8"/>
              </a:solidFill>
            </a:endParaRPr>
          </a:p>
          <a:p>
            <a:pPr indent="0" lvl="0" marL="0" rtl="0" algn="l">
              <a:spcBef>
                <a:spcPts val="0"/>
              </a:spcBef>
              <a:spcAft>
                <a:spcPts val="0"/>
              </a:spcAft>
              <a:buNone/>
            </a:pPr>
            <a:r>
              <a:rPr b="1" lang="en" sz="1000"/>
              <a:t>Suggested Reading:</a:t>
            </a:r>
            <a:endParaRPr b="1" sz="1000"/>
          </a:p>
          <a:p>
            <a:pPr indent="0" lvl="0" marL="0" rtl="0" algn="l">
              <a:spcBef>
                <a:spcPts val="0"/>
              </a:spcBef>
              <a:spcAft>
                <a:spcPts val="0"/>
              </a:spcAft>
              <a:buNone/>
            </a:pPr>
            <a:r>
              <a:rPr lang="en" sz="1000" u="sng">
                <a:solidFill>
                  <a:schemeClr val="hlink"/>
                </a:solidFill>
                <a:hlinkClick r:id="rId2"/>
              </a:rPr>
              <a:t>https://www.theguardian.com/science/life-and-physics/2014/sep/28/belief-bias-and-bayes</a:t>
            </a:r>
            <a:endParaRPr sz="1000"/>
          </a:p>
          <a:p>
            <a:pPr indent="0" lvl="0" marL="0" rtl="0" algn="l">
              <a:spcBef>
                <a:spcPts val="0"/>
              </a:spcBef>
              <a:spcAft>
                <a:spcPts val="0"/>
              </a:spcAft>
              <a:buNone/>
            </a:pPr>
            <a:r>
              <a:rPr lang="en" sz="1000" u="sng">
                <a:solidFill>
                  <a:schemeClr val="hlink"/>
                </a:solidFill>
                <a:hlinkClick r:id="rId3"/>
              </a:rPr>
              <a:t>https://www.researchgate.net/publication/237020329_Bayes%27_Rule_A_Tutorial_Introduction_to_Bayesian_Analysis</a:t>
            </a:r>
            <a:endParaRPr sz="1000"/>
          </a:p>
        </p:txBody>
      </p:sp>
      <p:sp>
        <p:nvSpPr>
          <p:cNvPr id="252" name="Google Shape;252;gc4edc03bfb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c4edc03bfb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c4edc03bfb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 sz="1000">
                <a:solidFill>
                  <a:srgbClr val="000000"/>
                </a:solidFill>
              </a:rPr>
              <a:t>Bias creeps into data/algorithms/models and leads to inequitable behaviors of the systems, </a:t>
            </a:r>
            <a:r>
              <a:rPr i="1" lang="en" sz="1000">
                <a:solidFill>
                  <a:srgbClr val="000000"/>
                </a:solidFill>
              </a:rPr>
              <a:t>systematically and unfairly discriminating</a:t>
            </a:r>
            <a:r>
              <a:rPr lang="en" sz="1000">
                <a:solidFill>
                  <a:srgbClr val="000000"/>
                </a:solidFill>
              </a:rPr>
              <a:t> certain </a:t>
            </a:r>
            <a:r>
              <a:rPr i="1" lang="en" sz="1000">
                <a:solidFill>
                  <a:srgbClr val="000000"/>
                </a:solidFill>
              </a:rPr>
              <a:t>individuals</a:t>
            </a:r>
            <a:r>
              <a:rPr lang="en" sz="1000">
                <a:solidFill>
                  <a:srgbClr val="000000"/>
                </a:solidFill>
              </a:rPr>
              <a:t> or </a:t>
            </a:r>
            <a:r>
              <a:rPr i="1" lang="en" sz="1000">
                <a:solidFill>
                  <a:srgbClr val="000000"/>
                </a:solidFill>
              </a:rPr>
              <a:t>social groups. </a:t>
            </a:r>
            <a:r>
              <a:rPr lang="en" sz="1000">
                <a:solidFill>
                  <a:srgbClr val="000000"/>
                </a:solidFill>
              </a:rPr>
              <a:t>Collection / annotation of training data → model training → ranking/filtering/aggregation/generation of media → people see output.</a:t>
            </a:r>
            <a:endParaRPr sz="1000">
              <a:solidFill>
                <a:srgbClr val="000000"/>
              </a:solidFill>
              <a:latin typeface="Arial"/>
              <a:ea typeface="Arial"/>
              <a:cs typeface="Arial"/>
              <a:sym typeface="Arial"/>
            </a:endParaRPr>
          </a:p>
          <a:p>
            <a:pPr indent="0" lvl="0" marL="0" rtl="0" algn="l">
              <a:spcBef>
                <a:spcPts val="1600"/>
              </a:spcBef>
              <a:spcAft>
                <a:spcPts val="0"/>
              </a:spcAft>
              <a:buNone/>
            </a:pPr>
            <a:r>
              <a:rPr lang="en" sz="1000" u="sng"/>
              <a:t>Example: Sap et al.: The Risk of Racial Bias in Hate Speech Detection.</a:t>
            </a:r>
            <a:endParaRPr sz="1000" u="sng"/>
          </a:p>
          <a:p>
            <a:pPr indent="0" lvl="0" marL="0" rtl="0" algn="l">
              <a:spcBef>
                <a:spcPts val="0"/>
              </a:spcBef>
              <a:spcAft>
                <a:spcPts val="0"/>
              </a:spcAft>
              <a:buNone/>
            </a:pPr>
            <a:r>
              <a:rPr lang="en" sz="1000"/>
              <a:t>The image shows phrases in African American English (AAE), their non-AAE equivalents (from Spears, 1998), and</a:t>
            </a:r>
            <a:endParaRPr sz="1000"/>
          </a:p>
          <a:p>
            <a:pPr indent="0" lvl="0" marL="0" rtl="0" algn="l">
              <a:spcBef>
                <a:spcPts val="0"/>
              </a:spcBef>
              <a:spcAft>
                <a:spcPts val="0"/>
              </a:spcAft>
              <a:buNone/>
            </a:pPr>
            <a:r>
              <a:rPr lang="en" sz="1000"/>
              <a:t>toxicity scores from </a:t>
            </a:r>
            <a:r>
              <a:rPr i="1" lang="en" sz="1000"/>
              <a:t>PerspectiveAPI.com</a:t>
            </a:r>
            <a:r>
              <a:rPr lang="en" sz="1000"/>
              <a:t>. </a:t>
            </a:r>
            <a:r>
              <a:rPr i="1" lang="en" sz="1000"/>
              <a:t>Perspective</a:t>
            </a:r>
            <a:r>
              <a:rPr lang="en" sz="1000"/>
              <a:t> is a tool from Jigsaw/Alphabet that uses a convolutional neural network to detect toxic language, which refers to rude, disrespectful, or unreasonable comments. The tool has been trained on crowdsourced data where annotators were asked to label the toxicity of text without metadata. Sap et al. found that tweets written in AAE were more likely to be classified as hate speech or abusive language than tweets written in standard American English. </a:t>
            </a:r>
            <a:r>
              <a:rPr lang="en" sz="1000">
                <a:solidFill>
                  <a:srgbClr val="4A86E8"/>
                </a:solidFill>
              </a:rPr>
              <a:t>How does this lead to a disadvantage / problem for </a:t>
            </a:r>
            <a:r>
              <a:rPr lang="en" sz="1000">
                <a:solidFill>
                  <a:srgbClr val="4A86E8"/>
                </a:solidFill>
              </a:rPr>
              <a:t>African American Twitter</a:t>
            </a:r>
            <a:r>
              <a:rPr lang="en" sz="1000">
                <a:solidFill>
                  <a:srgbClr val="4A86E8"/>
                </a:solidFill>
              </a:rPr>
              <a:t> </a:t>
            </a:r>
            <a:r>
              <a:rPr lang="en" sz="1000">
                <a:solidFill>
                  <a:srgbClr val="4A86E8"/>
                </a:solidFill>
              </a:rPr>
              <a:t>users?</a:t>
            </a:r>
            <a:endParaRPr sz="1000">
              <a:solidFill>
                <a:srgbClr val="4A86E8"/>
              </a:solidFill>
            </a:endParaRPr>
          </a:p>
          <a:p>
            <a:pPr indent="0" lvl="0" marL="0" rtl="0" algn="l">
              <a:lnSpc>
                <a:spcPct val="90000"/>
              </a:lnSpc>
              <a:spcBef>
                <a:spcPts val="1000"/>
              </a:spcBef>
              <a:spcAft>
                <a:spcPts val="0"/>
              </a:spcAft>
              <a:buNone/>
            </a:pPr>
            <a:r>
              <a:rPr b="1" lang="en" sz="1000"/>
              <a:t>Protected Characteristics</a:t>
            </a:r>
            <a:r>
              <a:rPr lang="en" sz="1000"/>
              <a:t>: In the UK, it is against the law to discriminate against someone because of: age, disability, gender reassignment, marriage and civil partnership, pregnancy and maternity, race, religion or belief, sex, or sexual orientation.</a:t>
            </a:r>
            <a:endParaRPr sz="1000"/>
          </a:p>
          <a:p>
            <a:pPr indent="0" lvl="0" marL="0" rtl="0" algn="l">
              <a:spcBef>
                <a:spcPts val="0"/>
              </a:spcBef>
              <a:spcAft>
                <a:spcPts val="0"/>
              </a:spcAft>
              <a:buNone/>
            </a:pPr>
            <a:r>
              <a:rPr lang="en" sz="1000">
                <a:solidFill>
                  <a:srgbClr val="4A86E8"/>
                </a:solidFill>
              </a:rPr>
              <a:t>What are protected characteristics in the law of your home country / country of residence?</a:t>
            </a:r>
            <a:endParaRPr sz="1000">
              <a:solidFill>
                <a:srgbClr val="4A86E8"/>
              </a:solidFill>
            </a:endParaRPr>
          </a:p>
          <a:p>
            <a:pPr indent="0" lvl="0" marL="0" rtl="0" algn="l">
              <a:spcBef>
                <a:spcPts val="0"/>
              </a:spcBef>
              <a:spcAft>
                <a:spcPts val="0"/>
              </a:spcAft>
              <a:buNone/>
            </a:pPr>
            <a:r>
              <a:t/>
            </a:r>
            <a:endParaRPr sz="1000">
              <a:solidFill>
                <a:srgbClr val="4A86E8"/>
              </a:solidFill>
            </a:endParaRPr>
          </a:p>
          <a:p>
            <a:pPr indent="0" lvl="0" marL="0" rtl="0" algn="l">
              <a:spcBef>
                <a:spcPts val="0"/>
              </a:spcBef>
              <a:spcAft>
                <a:spcPts val="0"/>
              </a:spcAft>
              <a:buNone/>
            </a:pPr>
            <a:r>
              <a:rPr lang="en" sz="1000"/>
              <a:t>Australia: </a:t>
            </a:r>
            <a:r>
              <a:rPr lang="en" sz="1000" u="sng">
                <a:solidFill>
                  <a:schemeClr val="hlink"/>
                </a:solidFill>
                <a:hlinkClick r:id="rId2"/>
              </a:rPr>
              <a:t>https://www.fairwork.gov.au/employee-entitlements/protections-at-work/protection-from-discrimination-at-work</a:t>
            </a:r>
            <a:endParaRPr sz="1000">
              <a:solidFill>
                <a:srgbClr val="4A86E8"/>
              </a:solidFill>
            </a:endParaRPr>
          </a:p>
          <a:p>
            <a:pPr indent="0" lvl="0" marL="0" rtl="0" algn="l">
              <a:spcBef>
                <a:spcPts val="0"/>
              </a:spcBef>
              <a:spcAft>
                <a:spcPts val="0"/>
              </a:spcAft>
              <a:buClr>
                <a:schemeClr val="dk1"/>
              </a:buClr>
              <a:buSzPts val="1100"/>
              <a:buFont typeface="Arial"/>
              <a:buNone/>
            </a:pPr>
            <a:r>
              <a:rPr lang="en" sz="1000">
                <a:solidFill>
                  <a:srgbClr val="000000"/>
                </a:solidFill>
              </a:rPr>
              <a:t>European Union: </a:t>
            </a:r>
            <a:r>
              <a:rPr lang="en" sz="1000" u="sng">
                <a:solidFill>
                  <a:schemeClr val="hlink"/>
                </a:solidFill>
                <a:hlinkClick r:id="rId3"/>
              </a:rPr>
              <a:t>https://ec.europa.eu/info/aid-development-cooperation-fundamental-rights/your-rights-eu/know-your-rights/equality/non-discrimination_en</a:t>
            </a:r>
            <a:endParaRPr sz="1000">
              <a:solidFill>
                <a:srgbClr val="4A86E8"/>
              </a:solidFill>
            </a:endParaRPr>
          </a:p>
          <a:p>
            <a:pPr indent="0" lvl="0" marL="0" rtl="0" algn="l">
              <a:spcBef>
                <a:spcPts val="0"/>
              </a:spcBef>
              <a:spcAft>
                <a:spcPts val="0"/>
              </a:spcAft>
              <a:buNone/>
            </a:pPr>
            <a:r>
              <a:rPr lang="en" sz="1000">
                <a:solidFill>
                  <a:srgbClr val="000000"/>
                </a:solidFill>
              </a:rPr>
              <a:t>Germany: </a:t>
            </a:r>
            <a:r>
              <a:rPr lang="en" sz="1000" u="sng">
                <a:solidFill>
                  <a:schemeClr val="hlink"/>
                </a:solidFill>
                <a:hlinkClick r:id="rId4"/>
              </a:rPr>
              <a:t>https://de.wikipedia.org/wiki/Allgemeines_Gleichbehandlungsgesetz</a:t>
            </a:r>
            <a:endParaRPr sz="1000">
              <a:solidFill>
                <a:srgbClr val="000000"/>
              </a:solidFill>
            </a:endParaRPr>
          </a:p>
          <a:p>
            <a:pPr indent="0" lvl="0" marL="0" rtl="0" algn="l">
              <a:spcBef>
                <a:spcPts val="0"/>
              </a:spcBef>
              <a:spcAft>
                <a:spcPts val="0"/>
              </a:spcAft>
              <a:buClr>
                <a:schemeClr val="dk1"/>
              </a:buClr>
              <a:buSzPts val="1100"/>
              <a:buFont typeface="Arial"/>
              <a:buNone/>
            </a:pPr>
            <a:r>
              <a:rPr lang="en" sz="1000"/>
              <a:t>US: </a:t>
            </a:r>
            <a:r>
              <a:rPr lang="en" sz="1000" u="sng">
                <a:solidFill>
                  <a:schemeClr val="hlink"/>
                </a:solidFill>
                <a:hlinkClick r:id="rId5"/>
              </a:rPr>
              <a:t>https://www.law.cornell.edu/wex/protected_characteristic</a:t>
            </a:r>
            <a:endParaRPr sz="1000"/>
          </a:p>
          <a:p>
            <a:pPr indent="0" lvl="0" marL="0" rtl="0" algn="l">
              <a:spcBef>
                <a:spcPts val="0"/>
              </a:spcBef>
              <a:spcAft>
                <a:spcPts val="0"/>
              </a:spcAft>
              <a:buClr>
                <a:schemeClr val="dk1"/>
              </a:buClr>
              <a:buSzPts val="1100"/>
              <a:buFont typeface="Arial"/>
              <a:buNone/>
            </a:pPr>
            <a:r>
              <a:rPr lang="en" sz="1000"/>
              <a:t>UK: </a:t>
            </a:r>
            <a:r>
              <a:rPr lang="en" sz="1000" u="sng">
                <a:solidFill>
                  <a:schemeClr val="hlink"/>
                </a:solidFill>
                <a:hlinkClick r:id="rId6"/>
              </a:rPr>
              <a:t>https://www.equalityhumanrights.com/en/equality-act/protected-characteristics</a:t>
            </a:r>
            <a:endParaRPr sz="1000"/>
          </a:p>
          <a:p>
            <a:pPr indent="0" lvl="0" marL="0" rtl="0" algn="l">
              <a:spcBef>
                <a:spcPts val="0"/>
              </a:spcBef>
              <a:spcAft>
                <a:spcPts val="0"/>
              </a:spcAft>
              <a:buClr>
                <a:schemeClr val="dk1"/>
              </a:buClr>
              <a:buSzPts val="1100"/>
              <a:buFont typeface="Arial"/>
              <a:buNone/>
            </a:pPr>
            <a:r>
              <a:t/>
            </a:r>
            <a:endParaRPr sz="1000"/>
          </a:p>
          <a:p>
            <a:pPr indent="0" lvl="0" marL="0" rtl="0" algn="l">
              <a:spcBef>
                <a:spcPts val="0"/>
              </a:spcBef>
              <a:spcAft>
                <a:spcPts val="0"/>
              </a:spcAft>
              <a:buClr>
                <a:schemeClr val="dk1"/>
              </a:buClr>
              <a:buSzPts val="1100"/>
              <a:buFont typeface="Arial"/>
              <a:buNone/>
            </a:pPr>
            <a:r>
              <a:rPr lang="en" sz="1000"/>
              <a:t>References:</a:t>
            </a:r>
            <a:endParaRPr sz="1000"/>
          </a:p>
          <a:p>
            <a:pPr indent="0" lvl="0" marL="0" rtl="0" algn="l">
              <a:spcBef>
                <a:spcPts val="0"/>
              </a:spcBef>
              <a:spcAft>
                <a:spcPts val="0"/>
              </a:spcAft>
              <a:buNone/>
            </a:pPr>
            <a:r>
              <a:rPr lang="en" sz="1000"/>
              <a:t>Partially based on </a:t>
            </a:r>
            <a:r>
              <a:rPr lang="en" sz="1000" u="sng">
                <a:solidFill>
                  <a:schemeClr val="hlink"/>
                </a:solidFill>
                <a:hlinkClick r:id="rId7"/>
              </a:rPr>
              <a:t>CMU course by Yulia Tsvetkov</a:t>
            </a:r>
            <a:r>
              <a:rPr lang="en" sz="1000"/>
              <a:t>.</a:t>
            </a:r>
            <a:endParaRPr sz="1000"/>
          </a:p>
          <a:p>
            <a:pPr indent="0" lvl="0" marL="0" rtl="0" algn="l">
              <a:spcBef>
                <a:spcPts val="0"/>
              </a:spcBef>
              <a:spcAft>
                <a:spcPts val="0"/>
              </a:spcAft>
              <a:buNone/>
            </a:pPr>
            <a:r>
              <a:rPr lang="en" sz="1000"/>
              <a:t>Sap et al. </a:t>
            </a:r>
            <a:r>
              <a:rPr lang="en" sz="1000" u="sng">
                <a:solidFill>
                  <a:schemeClr val="hlink"/>
                </a:solidFill>
                <a:hlinkClick r:id="rId8"/>
              </a:rPr>
              <a:t>The Risk of Racial Bias in Hate Speech Detection</a:t>
            </a:r>
            <a:r>
              <a:rPr lang="en" sz="1000" u="sng">
                <a:solidFill>
                  <a:schemeClr val="hlink"/>
                </a:solidFill>
              </a:rPr>
              <a:t>.</a:t>
            </a:r>
            <a:r>
              <a:rPr lang="en" sz="1000"/>
              <a:t> In Proceedings of ACL 2019.</a:t>
            </a:r>
            <a:endParaRPr sz="1000"/>
          </a:p>
        </p:txBody>
      </p:sp>
      <p:sp>
        <p:nvSpPr>
          <p:cNvPr id="260" name="Google Shape;260;gc4edc03bfb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c2bdfdda6e_0_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1" name="Google Shape;91;gc2bdfdda6e_0_2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u="sng"/>
              <a:t>Suggestions for starting the lecture:</a:t>
            </a:r>
            <a:endParaRPr u="sng"/>
          </a:p>
          <a:p>
            <a:pPr indent="0" lvl="0" marL="0" rtl="0" algn="l">
              <a:spcBef>
                <a:spcPts val="0"/>
              </a:spcBef>
              <a:spcAft>
                <a:spcPts val="0"/>
              </a:spcAft>
              <a:buNone/>
            </a:pPr>
            <a:r>
              <a:rPr lang="en"/>
              <a:t>Each student should take a 2-3 minutes to think about these questions on their own.</a:t>
            </a:r>
            <a:endParaRPr/>
          </a:p>
          <a:p>
            <a:pPr indent="0" lvl="0" marL="0" rtl="0" algn="l">
              <a:spcBef>
                <a:spcPts val="0"/>
              </a:spcBef>
              <a:spcAft>
                <a:spcPts val="0"/>
              </a:spcAft>
              <a:buNone/>
            </a:pPr>
            <a:r>
              <a:rPr lang="en"/>
              <a:t>Then, the questions are discussed in teams of two.</a:t>
            </a:r>
            <a:endParaRPr/>
          </a:p>
          <a:p>
            <a:pPr indent="0" lvl="0" marL="0" rtl="0" algn="l">
              <a:spcBef>
                <a:spcPts val="0"/>
              </a:spcBef>
              <a:spcAft>
                <a:spcPts val="0"/>
              </a:spcAft>
              <a:buNone/>
            </a:pPr>
            <a:r>
              <a:rPr lang="en"/>
              <a:t>Finally, an overview of the students’ prior knowledge and expectations are collected.</a:t>
            </a:r>
            <a:endParaRPr/>
          </a:p>
        </p:txBody>
      </p:sp>
      <p:sp>
        <p:nvSpPr>
          <p:cNvPr id="92" name="Google Shape;92;gc2bdfdda6e_0_2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c42b52c706_0_1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c42b52c706_0_1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1000"/>
              <a:t>The example for </a:t>
            </a:r>
            <a:r>
              <a:rPr b="1" lang="en" sz="1000"/>
              <a:t>Outcome Disparity </a:t>
            </a:r>
            <a:r>
              <a:rPr lang="en" sz="1000"/>
              <a:t>can also be used to illustrated the following difference:</a:t>
            </a:r>
            <a:endParaRPr sz="1000"/>
          </a:p>
          <a:p>
            <a:pPr indent="-292100" lvl="0" marL="457200" rtl="0" algn="l">
              <a:spcBef>
                <a:spcPts val="0"/>
              </a:spcBef>
              <a:spcAft>
                <a:spcPts val="0"/>
              </a:spcAft>
              <a:buSzPts val="1000"/>
              <a:buChar char="-"/>
            </a:pPr>
            <a:r>
              <a:rPr lang="en" sz="1000"/>
              <a:t>The model has learned that women cook more often than men, which is </a:t>
            </a:r>
            <a:r>
              <a:rPr i="1" lang="en" sz="1000"/>
              <a:t>descriptively </a:t>
            </a:r>
            <a:r>
              <a:rPr lang="en" sz="1000"/>
              <a:t>correct (as of 2020 in most cultures).</a:t>
            </a:r>
            <a:endParaRPr sz="1000"/>
          </a:p>
          <a:p>
            <a:pPr indent="-292100" lvl="0" marL="457200" rtl="0" algn="l">
              <a:spcBef>
                <a:spcPts val="0"/>
              </a:spcBef>
              <a:spcAft>
                <a:spcPts val="0"/>
              </a:spcAft>
              <a:buSzPts val="1000"/>
              <a:buChar char="-"/>
            </a:pPr>
            <a:r>
              <a:rPr lang="en" sz="1000"/>
              <a:t>However, </a:t>
            </a:r>
            <a:r>
              <a:rPr lang="en" sz="1000"/>
              <a:t>according to Western/feminist culture, it is </a:t>
            </a:r>
            <a:r>
              <a:rPr i="1" lang="en" sz="1000"/>
              <a:t>normatively</a:t>
            </a:r>
            <a:r>
              <a:rPr lang="en" sz="1000"/>
              <a:t> wrong for a model to leverage such information, as the model would reinforce a prejudice. Achieving gender equality is desirable in many  (e.g. Western) views of </a:t>
            </a:r>
            <a:r>
              <a:rPr lang="en" sz="1000"/>
              <a:t>ethicality</a:t>
            </a:r>
            <a:r>
              <a:rPr lang="en" sz="1000"/>
              <a:t>.</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 sz="1000"/>
              <a:t>Error Disparity Example:</a:t>
            </a:r>
            <a:endParaRPr b="1" sz="1000"/>
          </a:p>
          <a:p>
            <a:pPr indent="0" lvl="0" marL="0" rtl="0" algn="l">
              <a:spcBef>
                <a:spcPts val="0"/>
              </a:spcBef>
              <a:spcAft>
                <a:spcPts val="0"/>
              </a:spcAft>
              <a:buNone/>
            </a:pPr>
            <a:r>
              <a:rPr lang="en" sz="1000"/>
              <a:t>Word error rate: lower is better!</a:t>
            </a:r>
            <a:endParaRPr b="1" sz="1000">
              <a:latin typeface="Helvetica Neue"/>
              <a:ea typeface="Helvetica Neue"/>
              <a:cs typeface="Helvetica Neue"/>
              <a:sym typeface="Helvetica Neue"/>
            </a:endParaRPr>
          </a:p>
          <a:p>
            <a:pPr indent="0" lvl="0" marL="0" rtl="0" algn="l">
              <a:spcBef>
                <a:spcPts val="0"/>
              </a:spcBef>
              <a:spcAft>
                <a:spcPts val="0"/>
              </a:spcAft>
              <a:buNone/>
            </a:pPr>
            <a:r>
              <a:t/>
            </a:r>
            <a:endParaRPr sz="1000"/>
          </a:p>
          <a:p>
            <a:pPr indent="0" lvl="0" marL="0" rtl="0" algn="l">
              <a:spcBef>
                <a:spcPts val="0"/>
              </a:spcBef>
              <a:spcAft>
                <a:spcPts val="0"/>
              </a:spcAft>
              <a:buNone/>
            </a:pPr>
            <a:r>
              <a:rPr b="1" lang="en" sz="1000"/>
              <a:t>References:</a:t>
            </a:r>
            <a:endParaRPr b="1" sz="1000"/>
          </a:p>
          <a:p>
            <a:pPr indent="-292100" lvl="0" marL="457200" rtl="0" algn="l">
              <a:spcBef>
                <a:spcPts val="0"/>
              </a:spcBef>
              <a:spcAft>
                <a:spcPts val="0"/>
              </a:spcAft>
              <a:buSzPts val="1000"/>
              <a:buChar char="-"/>
            </a:pPr>
            <a:r>
              <a:rPr lang="en" sz="1000"/>
              <a:t>Rachael Tatman. </a:t>
            </a:r>
            <a:r>
              <a:rPr lang="en" sz="1000" u="sng">
                <a:solidFill>
                  <a:schemeClr val="hlink"/>
                </a:solidFill>
                <a:hlinkClick r:id="rId2"/>
              </a:rPr>
              <a:t>Gender and Dialect Bias in YouTube’s Automatic Captions</a:t>
            </a:r>
            <a:r>
              <a:rPr lang="en" sz="1000"/>
              <a:t>. In Proceedings of the First ACL Workshop on Ethics in Natural Language Processing. 2017.</a:t>
            </a:r>
            <a:endParaRPr sz="1000"/>
          </a:p>
          <a:p>
            <a:pPr indent="-292100" lvl="0" marL="457200" rtl="0" algn="l">
              <a:spcBef>
                <a:spcPts val="0"/>
              </a:spcBef>
              <a:spcAft>
                <a:spcPts val="0"/>
              </a:spcAft>
              <a:buSzPts val="1000"/>
              <a:buChar char="-"/>
            </a:pPr>
            <a:r>
              <a:rPr lang="en" sz="1000"/>
              <a:t>Zhao et al. </a:t>
            </a:r>
            <a:r>
              <a:rPr lang="en" sz="1000" u="sng">
                <a:solidFill>
                  <a:schemeClr val="hlink"/>
                </a:solidFill>
                <a:hlinkClick r:id="rId3"/>
              </a:rPr>
              <a:t>Men Also Like Shopping: Reducing Gender Bias Amplification using Corpus-level Constraints</a:t>
            </a:r>
            <a:r>
              <a:rPr lang="en" sz="1000"/>
              <a:t>. EMNLP 2017.</a:t>
            </a:r>
            <a:endParaRPr sz="1000"/>
          </a:p>
          <a:p>
            <a:pPr indent="0" lvl="0" marL="0" rtl="0" algn="l">
              <a:spcBef>
                <a:spcPts val="0"/>
              </a:spcBef>
              <a:spcAft>
                <a:spcPts val="0"/>
              </a:spcAft>
              <a:buNone/>
            </a:pPr>
            <a:r>
              <a:t/>
            </a:r>
            <a:endParaRPr sz="1000"/>
          </a:p>
        </p:txBody>
      </p:sp>
      <p:sp>
        <p:nvSpPr>
          <p:cNvPr id="270" name="Google Shape;270;gc42b52c706_0_1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c719988f8e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c719988f8e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sz="1000"/>
              <a:t>Why can bias be problematic (technical view)?</a:t>
            </a:r>
            <a:endParaRPr b="1" sz="1000"/>
          </a:p>
          <a:p>
            <a:pPr indent="-292100" lvl="0" marL="457200" rtl="0" algn="l">
              <a:spcBef>
                <a:spcPts val="0"/>
              </a:spcBef>
              <a:spcAft>
                <a:spcPts val="0"/>
              </a:spcAft>
              <a:buClr>
                <a:schemeClr val="dk1"/>
              </a:buClr>
              <a:buSzPts val="1000"/>
              <a:buChar char="-"/>
            </a:pPr>
            <a:r>
              <a:rPr b="1" lang="en" sz="1000"/>
              <a:t>Drop in performance. </a:t>
            </a:r>
            <a:r>
              <a:rPr lang="en" sz="1000"/>
              <a:t>By adapting to the data it sees, a machine learning algorithm optimizes for performance on that kind of data. This may lead to problematic situations when, for instance, </a:t>
            </a:r>
            <a:r>
              <a:rPr lang="en" sz="1000" u="sng"/>
              <a:t>moving to another domain</a:t>
            </a:r>
            <a:r>
              <a:rPr lang="en" sz="1000"/>
              <a:t>. For example, a part-of-speech tagger trained on the Wall Street Journal will likely do well on financial news, but not on social media text.</a:t>
            </a:r>
            <a:endParaRPr sz="1000"/>
          </a:p>
          <a:p>
            <a:pPr indent="-292100" lvl="0" marL="457200" rtl="0" algn="l">
              <a:spcBef>
                <a:spcPts val="0"/>
              </a:spcBef>
              <a:spcAft>
                <a:spcPts val="0"/>
              </a:spcAft>
              <a:buClr>
                <a:schemeClr val="dk1"/>
              </a:buClr>
              <a:buSzPts val="1000"/>
              <a:buChar char="-"/>
            </a:pPr>
            <a:r>
              <a:rPr b="1" lang="en" sz="1000"/>
              <a:t>Models might amplify bias. </a:t>
            </a:r>
            <a:r>
              <a:rPr lang="en" sz="1000"/>
              <a:t>Assume, your training data observed from tossing a coin is 51x head, 49x tail. Without any additional informative features, your model will always predict head. </a:t>
            </a:r>
            <a:r>
              <a:rPr lang="en" sz="1000">
                <a:solidFill>
                  <a:srgbClr val="4A86E8"/>
                </a:solidFill>
              </a:rPr>
              <a:t>“Bias of an Estimator” refers to the difference between the expected value of estimator and its true value. What is the true value for the coin’s probability of head? What is the estimator’s value?</a:t>
            </a:r>
            <a:endParaRPr/>
          </a:p>
        </p:txBody>
      </p:sp>
      <p:sp>
        <p:nvSpPr>
          <p:cNvPr id="286" name="Google Shape;286;gc719988f8e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c2bdfdda6e_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c2bdfdda6e_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1000"/>
              <a:t>This slide gives a </a:t>
            </a:r>
            <a:r>
              <a:rPr lang="en" sz="1000" u="sng"/>
              <a:t>preview</a:t>
            </a:r>
            <a:r>
              <a:rPr lang="en" sz="1000"/>
              <a:t> of the sources and effects of bias as categorized by Sha et al. (2020), which is suggested as more advanced reading.</a:t>
            </a:r>
            <a:endParaRPr sz="1000"/>
          </a:p>
          <a:p>
            <a:pPr indent="0" lvl="0" marL="0" rtl="0" algn="l">
              <a:spcBef>
                <a:spcPts val="0"/>
              </a:spcBef>
              <a:spcAft>
                <a:spcPts val="0"/>
              </a:spcAft>
              <a:buNone/>
            </a:pPr>
            <a:r>
              <a:rPr lang="en" sz="1000"/>
              <a:t>We do not intend this slide as a full explanation of all the principles but instead to </a:t>
            </a:r>
            <a:r>
              <a:rPr lang="en" sz="1000"/>
              <a:t>raise</a:t>
            </a:r>
            <a:r>
              <a:rPr lang="en" sz="1000"/>
              <a:t> awareness that bias may have several sources or types of impact in NLP systems.</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solidFill>
                  <a:srgbClr val="FF0000"/>
                </a:solidFill>
              </a:rPr>
              <a:t>TODO: simplify diagram</a:t>
            </a:r>
            <a:endParaRPr sz="1000">
              <a:solidFill>
                <a:srgbClr val="FF0000"/>
              </a:solidFill>
            </a:endParaRPr>
          </a:p>
          <a:p>
            <a:pPr indent="0" lvl="0" marL="0" rtl="0" algn="l">
              <a:spcBef>
                <a:spcPts val="0"/>
              </a:spcBef>
              <a:spcAft>
                <a:spcPts val="0"/>
              </a:spcAft>
              <a:buNone/>
            </a:pPr>
            <a:r>
              <a:t/>
            </a:r>
            <a:endParaRPr sz="1000"/>
          </a:p>
          <a:p>
            <a:pPr indent="0" lvl="0" marL="0" rtl="0" algn="l">
              <a:spcBef>
                <a:spcPts val="0"/>
              </a:spcBef>
              <a:spcAft>
                <a:spcPts val="0"/>
              </a:spcAft>
              <a:buNone/>
            </a:pPr>
            <a:r>
              <a:rPr b="1" lang="en" sz="1000"/>
              <a:t>References:</a:t>
            </a:r>
            <a:endParaRPr b="1" sz="1000"/>
          </a:p>
          <a:p>
            <a:pPr indent="0" lvl="0" marL="0" rtl="0" algn="l">
              <a:spcBef>
                <a:spcPts val="0"/>
              </a:spcBef>
              <a:spcAft>
                <a:spcPts val="0"/>
              </a:spcAft>
              <a:buNone/>
            </a:pPr>
            <a:r>
              <a:rPr lang="en" sz="1000"/>
              <a:t>Deven Santosh Shah, H. Andrew Schwartz, Dirk Hovy. </a:t>
            </a:r>
            <a:r>
              <a:rPr lang="en" sz="1000" u="sng">
                <a:solidFill>
                  <a:schemeClr val="hlink"/>
                </a:solidFill>
                <a:hlinkClick r:id="rId2"/>
              </a:rPr>
              <a:t>Predictive Biases in Natural Language Processing Models: A Conceptual Framework and Overview</a:t>
            </a:r>
            <a:r>
              <a:rPr lang="en" sz="1000"/>
              <a:t>. ACL 2020.</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 sz="1000"/>
              <a:t>Image Sources:</a:t>
            </a:r>
            <a:endParaRPr b="1" sz="1000"/>
          </a:p>
          <a:p>
            <a:pPr indent="0" lvl="0" marL="0" rtl="0" algn="l">
              <a:spcBef>
                <a:spcPts val="0"/>
              </a:spcBef>
              <a:spcAft>
                <a:spcPts val="0"/>
              </a:spcAft>
              <a:buNone/>
            </a:pPr>
            <a:r>
              <a:rPr lang="en" sz="1000"/>
              <a:t>Image taken from: </a:t>
            </a:r>
            <a:r>
              <a:rPr lang="en" sz="1000"/>
              <a:t>https://www.aclweb.org/anthology/2020.acl-main.468/</a:t>
            </a:r>
            <a:endParaRPr sz="1000"/>
          </a:p>
        </p:txBody>
      </p:sp>
      <p:sp>
        <p:nvSpPr>
          <p:cNvPr id="293" name="Google Shape;293;gc2bdfdda6e_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gc2d9bfe681_1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c2d9bfe681_1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sz="1000"/>
              <a:t>Example: Bolukbasi et al.: De-Biasing of Word Embeddings.</a:t>
            </a:r>
            <a:endParaRPr b="1" sz="1000"/>
          </a:p>
          <a:p>
            <a:pPr indent="0" lvl="0" marL="0" rtl="0" algn="l">
              <a:spcBef>
                <a:spcPts val="0"/>
              </a:spcBef>
              <a:spcAft>
                <a:spcPts val="0"/>
              </a:spcAft>
              <a:buNone/>
            </a:pPr>
            <a:r>
              <a:rPr lang="en" sz="1000"/>
              <a:t>The study is on Word2Vec (Mikolov et al.) embeddings trained on Google News. They find that the word embeddings exhibit female/male stereotypes to a disturbing extent. They propose a solution to de-bias the vector space using transformations as follows. “Selected words projected along two axes: x is a projection onto the difference between the embeddings of the words he and she, and y is a direction learned in the embedding that captures gender neutrality, with gender neutral words above the line and gender specific words below the line. Our hard debiasing algorithm removes the gender pair associations for gender neutral words. In this figure, the words above the horizontal line would all be collapsed to the vertical line.”</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It has been found that de-biasing techniques such as the one proposed by Bolukbasi et al. come at the expense of decreased accuracy for some </a:t>
            </a:r>
            <a:r>
              <a:rPr lang="en" sz="1000"/>
              <a:t>applications, because they might also remove associations that are desired in some cases (e.g., if a word can take on more than one meaning).</a:t>
            </a:r>
            <a:endParaRPr sz="1000"/>
          </a:p>
          <a:p>
            <a:pPr indent="0" lvl="0" marL="0" rtl="0" algn="l">
              <a:spcBef>
                <a:spcPts val="0"/>
              </a:spcBef>
              <a:spcAft>
                <a:spcPts val="0"/>
              </a:spcAft>
              <a:buNone/>
            </a:pPr>
            <a:r>
              <a:rPr lang="en" sz="1000">
                <a:solidFill>
                  <a:srgbClr val="4A86E8"/>
                </a:solidFill>
              </a:rPr>
              <a:t>Discussion questions: Is it still worthwhile doing? In which circumstances?</a:t>
            </a:r>
            <a:endParaRPr sz="1000">
              <a:solidFill>
                <a:srgbClr val="4A86E8"/>
              </a:solidFill>
            </a:endParaRPr>
          </a:p>
          <a:p>
            <a:pPr indent="0" lvl="0" marL="0" rtl="0" algn="l">
              <a:spcBef>
                <a:spcPts val="0"/>
              </a:spcBef>
              <a:spcAft>
                <a:spcPts val="0"/>
              </a:spcAft>
              <a:buNone/>
            </a:pPr>
            <a:r>
              <a:t/>
            </a:r>
            <a:endParaRPr sz="1000"/>
          </a:p>
          <a:p>
            <a:pPr indent="0" lvl="0" marL="0" rtl="0" algn="l">
              <a:spcBef>
                <a:spcPts val="0"/>
              </a:spcBef>
              <a:spcAft>
                <a:spcPts val="0"/>
              </a:spcAft>
              <a:buNone/>
            </a:pPr>
            <a:r>
              <a:rPr b="1" lang="en" sz="1000"/>
              <a:t>References</a:t>
            </a:r>
            <a:r>
              <a:rPr lang="en" sz="1000"/>
              <a:t>:</a:t>
            </a:r>
            <a:endParaRPr sz="1000"/>
          </a:p>
          <a:p>
            <a:pPr indent="-292100" lvl="0" marL="457200" rtl="0" algn="l">
              <a:spcBef>
                <a:spcPts val="0"/>
              </a:spcBef>
              <a:spcAft>
                <a:spcPts val="0"/>
              </a:spcAft>
              <a:buSzPts val="1000"/>
              <a:buChar char="-"/>
            </a:pPr>
            <a:r>
              <a:rPr lang="en" sz="1000"/>
              <a:t>Bolukbasi et al. </a:t>
            </a:r>
            <a:r>
              <a:rPr lang="en" sz="1000" u="sng">
                <a:solidFill>
                  <a:srgbClr val="0070C0"/>
                </a:solidFill>
                <a:hlinkClick r:id="rId2">
                  <a:extLst>
                    <a:ext uri="{A12FA001-AC4F-418D-AE19-62706E023703}">
                      <ahyp:hlinkClr val="tx"/>
                    </a:ext>
                  </a:extLst>
                </a:hlinkClick>
              </a:rPr>
              <a:t>Man is to Computer Programmer as Woman is to Homemaker? Debiasing Word Embeddings</a:t>
            </a:r>
            <a:r>
              <a:rPr lang="en" sz="1000">
                <a:solidFill>
                  <a:srgbClr val="4A86E8"/>
                </a:solidFill>
              </a:rPr>
              <a:t>.</a:t>
            </a:r>
            <a:r>
              <a:rPr lang="en" sz="1000"/>
              <a:t> NIPS 2016.</a:t>
            </a:r>
            <a:endParaRPr sz="1000"/>
          </a:p>
          <a:p>
            <a:pPr indent="-292100" lvl="0" marL="457200" rtl="0" algn="l">
              <a:spcBef>
                <a:spcPts val="0"/>
              </a:spcBef>
              <a:spcAft>
                <a:spcPts val="0"/>
              </a:spcAft>
              <a:buSzPts val="1000"/>
              <a:buChar char="-"/>
            </a:pPr>
            <a:r>
              <a:rPr lang="en" sz="1000"/>
              <a:t>T. Mikolov, I. Sutskever, K. Chen, G. S. Corrado, and J. Dean. </a:t>
            </a:r>
            <a:r>
              <a:rPr lang="en" sz="1000" u="sng">
                <a:solidFill>
                  <a:schemeClr val="hlink"/>
                </a:solidFill>
                <a:hlinkClick r:id="rId3"/>
              </a:rPr>
              <a:t>Distributed representations of words and</a:t>
            </a:r>
            <a:r>
              <a:rPr lang="en" sz="1000">
                <a:uFill>
                  <a:noFill/>
                </a:uFill>
                <a:hlinkClick r:id="rId4"/>
              </a:rPr>
              <a:t> </a:t>
            </a:r>
            <a:r>
              <a:rPr lang="en" sz="1000" u="sng">
                <a:solidFill>
                  <a:schemeClr val="hlink"/>
                </a:solidFill>
                <a:hlinkClick r:id="rId5"/>
              </a:rPr>
              <a:t>phrases and their compositionality</a:t>
            </a:r>
            <a:r>
              <a:rPr lang="en" sz="1000"/>
              <a:t>. In NIPS.</a:t>
            </a:r>
            <a:endParaRPr sz="1000"/>
          </a:p>
        </p:txBody>
      </p:sp>
      <p:sp>
        <p:nvSpPr>
          <p:cNvPr id="301" name="Google Shape;301;gc2d9bfe681_1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c719988f8e_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c719988f8e_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a:t>List of possible discussion exercises (Case Studies for Bias):</a:t>
            </a:r>
            <a:endParaRPr b="1"/>
          </a:p>
          <a:p>
            <a:pPr indent="0" lvl="0" marL="0" rtl="0" algn="l">
              <a:spcBef>
                <a:spcPts val="0"/>
              </a:spcBef>
              <a:spcAft>
                <a:spcPts val="0"/>
              </a:spcAft>
              <a:buNone/>
            </a:pPr>
            <a:r>
              <a:rPr lang="en" u="sng">
                <a:solidFill>
                  <a:schemeClr val="hlink"/>
                </a:solidFill>
                <a:hlinkClick r:id="rId2"/>
              </a:rPr>
              <a:t>https://aclweb.org/aclwiki/Notes_on_Teaching_Ethics_in_NLP</a:t>
            </a:r>
            <a:endParaRPr/>
          </a:p>
          <a:p>
            <a:pPr indent="0" lvl="0" marL="0" rtl="0" algn="l">
              <a:spcBef>
                <a:spcPts val="0"/>
              </a:spcBef>
              <a:spcAft>
                <a:spcPts val="0"/>
              </a:spcAft>
              <a:buNone/>
            </a:pPr>
            <a:r>
              <a:rPr lang="en"/>
              <a:t>We suggest that you pick an exercise that aligns well with the technical / linguistic content of the course context.</a:t>
            </a:r>
            <a:endParaRPr/>
          </a:p>
        </p:txBody>
      </p:sp>
      <p:sp>
        <p:nvSpPr>
          <p:cNvPr id="311" name="Google Shape;311;gc719988f8e_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gc4e20fd49b_2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18" name="Google Shape;318;gc4e20fd49b_2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NLP system might not </a:t>
            </a:r>
            <a:r>
              <a:rPr lang="en"/>
              <a:t>directly</a:t>
            </a:r>
            <a:r>
              <a:rPr lang="en"/>
              <a:t> harm people, but treat them unfairly.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19" name="Google Shape;319;gc4e20fd49b_2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c4e20fd49b_2_1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3" name="Google Shape;333;gc4e20fd49b_2_1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[We first try to informally introduce fairness]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Discuss what grades are trying to express and why treating everyone the same when it comes to grades is not fair </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References</a:t>
            </a:r>
            <a:endParaRPr b="1"/>
          </a:p>
          <a:p>
            <a:pPr indent="0" lvl="0" marL="0" rtl="0" algn="l">
              <a:spcBef>
                <a:spcPts val="0"/>
              </a:spcBef>
              <a:spcAft>
                <a:spcPts val="0"/>
              </a:spcAft>
              <a:buNone/>
            </a:pPr>
            <a:r>
              <a:rPr lang="en" u="sng">
                <a:solidFill>
                  <a:schemeClr val="hlink"/>
                </a:solidFill>
                <a:hlinkClick r:id="rId2"/>
              </a:rPr>
              <a:t>https://www.scu.edu/ethics/ethics-resources/ethical-decision-making/justice-and-fairness/</a:t>
            </a:r>
            <a:endParaRPr/>
          </a:p>
          <a:p>
            <a:pPr indent="0" lvl="0" marL="0" rtl="0" algn="l">
              <a:spcBef>
                <a:spcPts val="0"/>
              </a:spcBef>
              <a:spcAft>
                <a:spcPts val="0"/>
              </a:spcAft>
              <a:buNone/>
            </a:pPr>
            <a:r>
              <a:rPr lang="en" sz="1000">
                <a:solidFill>
                  <a:srgbClr val="212529"/>
                </a:solidFill>
                <a:highlight>
                  <a:srgbClr val="FFFFFF"/>
                </a:highlight>
                <a:latin typeface="Roboto"/>
                <a:ea typeface="Roboto"/>
                <a:cs typeface="Roboto"/>
                <a:sym typeface="Roboto"/>
              </a:rPr>
              <a:t>“The most fundamental principle of justice—one that has been widely accepted since it was first defined by Aristotle more than two thousand years ago—is the principle that "equals should be treated equally and unequals unequally." In its contemporary form, this principle is sometimes expressed as follows: "Individuals should be treated the same, unless they differ in ways that are relevant to the situation in which they are involved." For example, if Jack and Jill both do the same work, and there are no relevant differences between them or the work they are doing, then in justice they should be paid the same wages. And if Jack is paid more than Jill simply because he is a man, or because he is white, then we have an injustice—a form of discrimination—because race and sex are not relevant to normal work situations.”</a:t>
            </a:r>
            <a:endParaRPr sz="1000">
              <a:solidFill>
                <a:srgbClr val="212529"/>
              </a:solidFill>
              <a:highlight>
                <a:srgbClr val="FFFFFF"/>
              </a:highlight>
              <a:latin typeface="Roboto"/>
              <a:ea typeface="Roboto"/>
              <a:cs typeface="Roboto"/>
              <a:sym typeface="Roboto"/>
            </a:endParaRPr>
          </a:p>
          <a:p>
            <a:pPr indent="0" lvl="0" marL="0" rtl="0" algn="l">
              <a:spcBef>
                <a:spcPts val="0"/>
              </a:spcBef>
              <a:spcAft>
                <a:spcPts val="0"/>
              </a:spcAft>
              <a:buNone/>
            </a:pPr>
            <a:r>
              <a:t/>
            </a:r>
            <a:endParaRPr sz="1000">
              <a:solidFill>
                <a:srgbClr val="212529"/>
              </a:solidFill>
              <a:highlight>
                <a:srgbClr val="FFFFFF"/>
              </a:highlight>
              <a:latin typeface="Roboto"/>
              <a:ea typeface="Roboto"/>
              <a:cs typeface="Roboto"/>
              <a:sym typeface="Roboto"/>
            </a:endParaRPr>
          </a:p>
          <a:p>
            <a:pPr indent="0" lvl="0" marL="0" rtl="0" algn="l">
              <a:spcBef>
                <a:spcPts val="0"/>
              </a:spcBef>
              <a:spcAft>
                <a:spcPts val="0"/>
              </a:spcAft>
              <a:buNone/>
            </a:pPr>
            <a:r>
              <a:rPr lang="en" sz="1000">
                <a:solidFill>
                  <a:srgbClr val="212529"/>
                </a:solidFill>
                <a:highlight>
                  <a:srgbClr val="FFFFFF"/>
                </a:highlight>
                <a:latin typeface="Roboto"/>
                <a:ea typeface="Roboto"/>
                <a:cs typeface="Roboto"/>
                <a:sym typeface="Roboto"/>
              </a:rPr>
              <a:t>Image Source:</a:t>
            </a:r>
            <a:endParaRPr sz="1000">
              <a:solidFill>
                <a:srgbClr val="212529"/>
              </a:solidFill>
              <a:highlight>
                <a:srgbClr val="FFFFFF"/>
              </a:highlight>
              <a:latin typeface="Roboto"/>
              <a:ea typeface="Roboto"/>
              <a:cs typeface="Roboto"/>
              <a:sym typeface="Roboto"/>
            </a:endParaRPr>
          </a:p>
          <a:p>
            <a:pPr indent="0" lvl="0" marL="0" rtl="0" algn="l">
              <a:spcBef>
                <a:spcPts val="0"/>
              </a:spcBef>
              <a:spcAft>
                <a:spcPts val="0"/>
              </a:spcAft>
              <a:buNone/>
            </a:pPr>
            <a:r>
              <a:rPr lang="en" sz="1100">
                <a:latin typeface="Arial"/>
                <a:ea typeface="Arial"/>
                <a:cs typeface="Arial"/>
                <a:sym typeface="Arial"/>
              </a:rPr>
              <a:t>Bild von</a:t>
            </a:r>
            <a:r>
              <a:rPr lang="en" sz="1100">
                <a:uFill>
                  <a:noFill/>
                </a:uFill>
                <a:latin typeface="Arial"/>
                <a:ea typeface="Arial"/>
                <a:cs typeface="Arial"/>
                <a:sym typeface="Arial"/>
                <a:hlinkClick r:id="rId3"/>
              </a:rPr>
              <a:t> </a:t>
            </a:r>
            <a:r>
              <a:rPr lang="en" sz="1100" u="sng">
                <a:solidFill>
                  <a:schemeClr val="hlink"/>
                </a:solidFill>
                <a:latin typeface="Arial"/>
                <a:ea typeface="Arial"/>
                <a:cs typeface="Arial"/>
                <a:sym typeface="Arial"/>
                <a:hlinkClick r:id="rId4"/>
              </a:rPr>
              <a:t>Gordon Johnson</a:t>
            </a:r>
            <a:r>
              <a:rPr lang="en" sz="1100">
                <a:latin typeface="Arial"/>
                <a:ea typeface="Arial"/>
                <a:cs typeface="Arial"/>
                <a:sym typeface="Arial"/>
              </a:rPr>
              <a:t> auf</a:t>
            </a:r>
            <a:r>
              <a:rPr lang="en" sz="1100">
                <a:uFill>
                  <a:noFill/>
                </a:uFill>
                <a:latin typeface="Arial"/>
                <a:ea typeface="Arial"/>
                <a:cs typeface="Arial"/>
                <a:sym typeface="Arial"/>
                <a:hlinkClick r:id="rId5"/>
              </a:rPr>
              <a:t> </a:t>
            </a:r>
            <a:r>
              <a:rPr lang="en" sz="1100" u="sng">
                <a:solidFill>
                  <a:schemeClr val="hlink"/>
                </a:solidFill>
                <a:latin typeface="Arial"/>
                <a:ea typeface="Arial"/>
                <a:cs typeface="Arial"/>
                <a:sym typeface="Arial"/>
                <a:hlinkClick r:id="rId6"/>
              </a:rPr>
              <a:t>Pixabay</a:t>
            </a:r>
            <a:r>
              <a:rPr lang="en" sz="1000">
                <a:solidFill>
                  <a:srgbClr val="212529"/>
                </a:solidFill>
                <a:highlight>
                  <a:srgbClr val="FFFFFF"/>
                </a:highlight>
                <a:latin typeface="Roboto"/>
                <a:ea typeface="Roboto"/>
                <a:cs typeface="Roboto"/>
                <a:sym typeface="Roboto"/>
              </a:rPr>
              <a:t>, see also: https://en.wikipedia.org/wiki/Lady_Justice</a:t>
            </a:r>
            <a:endParaRPr sz="1000">
              <a:solidFill>
                <a:srgbClr val="212529"/>
              </a:solidFill>
              <a:highlight>
                <a:srgbClr val="FFFFFF"/>
              </a:highlight>
              <a:latin typeface="Roboto"/>
              <a:ea typeface="Roboto"/>
              <a:cs typeface="Roboto"/>
              <a:sym typeface="Roboto"/>
            </a:endParaRPr>
          </a:p>
        </p:txBody>
      </p:sp>
      <p:sp>
        <p:nvSpPr>
          <p:cNvPr id="334" name="Google Shape;334;gc4e20fd49b_2_1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c6a7954e6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c6a7954e6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Fairness is often discussed in term of group fairness.</a:t>
            </a:r>
            <a:endParaRPr/>
          </a:p>
          <a:p>
            <a:pPr indent="0" lvl="0" marL="0" rtl="0" algn="l">
              <a:spcBef>
                <a:spcPts val="0"/>
              </a:spcBef>
              <a:spcAft>
                <a:spcPts val="0"/>
              </a:spcAft>
              <a:buNone/>
            </a:pPr>
            <a:r>
              <a:rPr lang="en"/>
              <a:t>When grading students, we are rather aiming for individual fairness, while in other settings (e.g. ASR system </a:t>
            </a:r>
            <a:r>
              <a:rPr lang="en"/>
              <a:t>performance</a:t>
            </a:r>
            <a:r>
              <a:rPr lang="en"/>
              <a:t>) we are aiming for group fairness (as it </a:t>
            </a:r>
            <a:r>
              <a:rPr lang="en"/>
              <a:t>would</a:t>
            </a:r>
            <a:r>
              <a:rPr lang="en"/>
              <a:t> be hard to measure whether the </a:t>
            </a:r>
            <a:r>
              <a:rPr lang="en"/>
              <a:t>system</a:t>
            </a:r>
            <a:r>
              <a:rPr lang="en"/>
              <a:t> really performs equally well for every individual).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Sources:</a:t>
            </a:r>
            <a:endParaRPr/>
          </a:p>
          <a:p>
            <a:pPr indent="-292100" lvl="0" marL="457200" rtl="0" algn="l">
              <a:spcBef>
                <a:spcPts val="0"/>
              </a:spcBef>
              <a:spcAft>
                <a:spcPts val="0"/>
              </a:spcAft>
              <a:buSzPts val="1000"/>
              <a:buChar char="-"/>
            </a:pPr>
            <a:r>
              <a:rPr lang="en" sz="1000" u="sng">
                <a:solidFill>
                  <a:schemeClr val="hlink"/>
                </a:solidFill>
                <a:hlinkClick r:id="rId2"/>
              </a:rPr>
              <a:t>https://www.borealisai.com/en/blog/tutorial1-bias-and-fairness-ai/</a:t>
            </a:r>
            <a:endParaRPr/>
          </a:p>
          <a:p>
            <a:pPr indent="-292100" lvl="0" marL="457200" rtl="0" algn="l">
              <a:spcBef>
                <a:spcPts val="0"/>
              </a:spcBef>
              <a:spcAft>
                <a:spcPts val="0"/>
              </a:spcAft>
              <a:buSzPts val="1000"/>
              <a:buChar char="-"/>
            </a:pPr>
            <a:r>
              <a:rPr lang="en" sz="1000" u="sng">
                <a:solidFill>
                  <a:schemeClr val="hlink"/>
                </a:solidFill>
                <a:latin typeface="Arial"/>
                <a:ea typeface="Arial"/>
                <a:cs typeface="Arial"/>
                <a:sym typeface="Arial"/>
                <a:hlinkClick r:id="rId3"/>
              </a:rPr>
              <a:t>https://towardsdatascience.com/artificial-intelligence-fairness-and-tradeoffs-ce11ac284b63</a:t>
            </a:r>
            <a:endParaRPr sz="1000">
              <a:latin typeface="Arial"/>
              <a:ea typeface="Arial"/>
              <a:cs typeface="Arial"/>
              <a:sym typeface="Arial"/>
            </a:endParaRPr>
          </a:p>
          <a:p>
            <a:pPr indent="-292100" lvl="0" marL="457200" rtl="0" algn="l">
              <a:spcBef>
                <a:spcPts val="0"/>
              </a:spcBef>
              <a:spcAft>
                <a:spcPts val="0"/>
              </a:spcAft>
              <a:buSzPts val="1000"/>
              <a:buFont typeface="Arial"/>
              <a:buChar char="-"/>
            </a:pPr>
            <a:r>
              <a:rPr lang="en" sz="1000" u="sng">
                <a:solidFill>
                  <a:schemeClr val="hlink"/>
                </a:solidFill>
                <a:latin typeface="Arial"/>
                <a:ea typeface="Arial"/>
                <a:cs typeface="Arial"/>
                <a:sym typeface="Arial"/>
                <a:hlinkClick r:id="rId4"/>
              </a:rPr>
              <a:t>https://www.frontiersin.org/articles/10.3389/frai.2020.00034/full</a:t>
            </a:r>
            <a:endParaRPr sz="1000">
              <a:latin typeface="Arial"/>
              <a:ea typeface="Arial"/>
              <a:cs typeface="Arial"/>
              <a:sym typeface="Arial"/>
            </a:endParaRPr>
          </a:p>
          <a:p>
            <a:pPr indent="0" lvl="0" marL="0" rtl="0" algn="l">
              <a:spcBef>
                <a:spcPts val="0"/>
              </a:spcBef>
              <a:spcAft>
                <a:spcPts val="0"/>
              </a:spcAft>
              <a:buClr>
                <a:schemeClr val="dk1"/>
              </a:buClr>
              <a:buSzPts val="1100"/>
              <a:buFont typeface="Arial"/>
              <a:buNone/>
            </a:pPr>
            <a:r>
              <a:t/>
            </a:r>
            <a:endParaRPr sz="1400">
              <a:latin typeface="Arial"/>
              <a:ea typeface="Arial"/>
              <a:cs typeface="Arial"/>
              <a:sym typeface="Arial"/>
            </a:endParaRPr>
          </a:p>
          <a:p>
            <a:pPr indent="0" lvl="0" marL="0" rtl="0" algn="l">
              <a:spcBef>
                <a:spcPts val="0"/>
              </a:spcBef>
              <a:spcAft>
                <a:spcPts val="0"/>
              </a:spcAft>
              <a:buNone/>
            </a:pPr>
            <a:r>
              <a:t/>
            </a:r>
            <a:endParaRPr/>
          </a:p>
        </p:txBody>
      </p:sp>
      <p:sp>
        <p:nvSpPr>
          <p:cNvPr id="344" name="Google Shape;344;gc6a7954e6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gccced8e09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ccced8e09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4" name="Google Shape;354;gccced8e09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gc4e20fd49b_2_19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c4e20fd49b_2_19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1" name="Google Shape;361;gc4e20fd49b_2_19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c2bdfdda6e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8" name="Google Shape;98;gc2bdfdda6e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1000"/>
              <a:t>Note that we will discuss several topics in this crash course that some would not necessarily classify as ethical problems in the philosophical sense. However, they are often mentioned in the NLP community in this context as matters are highly intertwined or also related to the “Do’s” and “Don’ts” of </a:t>
            </a:r>
            <a:r>
              <a:rPr lang="en" sz="1000"/>
              <a:t>NLP</a:t>
            </a:r>
            <a:r>
              <a:rPr lang="en" sz="1000"/>
              <a:t>.</a:t>
            </a:r>
            <a:endParaRPr sz="1000"/>
          </a:p>
          <a:p>
            <a:pPr indent="0" lvl="0" marL="0" rtl="0" algn="l">
              <a:lnSpc>
                <a:spcPct val="90000"/>
              </a:lnSpc>
              <a:spcBef>
                <a:spcPts val="1000"/>
              </a:spcBef>
              <a:spcAft>
                <a:spcPts val="0"/>
              </a:spcAft>
              <a:buClr>
                <a:schemeClr val="dk1"/>
              </a:buClr>
              <a:buSzPts val="1100"/>
              <a:buFont typeface="Arial"/>
              <a:buNone/>
            </a:pPr>
            <a:r>
              <a:rPr lang="en" sz="1000"/>
              <a:t>Today, NLP technology is widely applied. Ethics matter in circumstances when someone could be harmed. </a:t>
            </a:r>
            <a:r>
              <a:rPr lang="en" sz="1000">
                <a:solidFill>
                  <a:srgbClr val="4A86E8"/>
                </a:solidFill>
              </a:rPr>
              <a:t>How could NLP technology harm people?</a:t>
            </a:r>
            <a:endParaRPr sz="1000">
              <a:solidFill>
                <a:srgbClr val="4A86E8"/>
              </a:solidFill>
            </a:endParaRPr>
          </a:p>
          <a:p>
            <a:pPr indent="0" lvl="0" marL="0" rtl="0" algn="l">
              <a:lnSpc>
                <a:spcPct val="90000"/>
              </a:lnSpc>
              <a:spcBef>
                <a:spcPts val="1000"/>
              </a:spcBef>
              <a:spcAft>
                <a:spcPts val="0"/>
              </a:spcAft>
              <a:buClr>
                <a:schemeClr val="dk1"/>
              </a:buClr>
              <a:buSzPts val="1100"/>
              <a:buFont typeface="Arial"/>
              <a:buNone/>
            </a:pPr>
            <a:r>
              <a:rPr lang="en" sz="1000"/>
              <a:t>NLP technology has been shown not to always be fair, e.g., it works better for particular sub-groups - other groups are excluded from using state-of-the-art NLP technology (more on this later).</a:t>
            </a:r>
            <a:endParaRPr sz="1000"/>
          </a:p>
          <a:p>
            <a:pPr indent="0" lvl="0" marL="0" rtl="0" algn="l">
              <a:lnSpc>
                <a:spcPct val="90000"/>
              </a:lnSpc>
              <a:spcBef>
                <a:spcPts val="1000"/>
              </a:spcBef>
              <a:spcAft>
                <a:spcPts val="0"/>
              </a:spcAft>
              <a:buClr>
                <a:schemeClr val="dk1"/>
              </a:buClr>
              <a:buSzPts val="1100"/>
              <a:buFont typeface="Arial"/>
              <a:buNone/>
            </a:pPr>
            <a:r>
              <a:rPr lang="en" sz="1000"/>
              <a:t>Anonymization of texts does not always achieve the desired results: Texts carry latent information about author characteristics, even if we remove explicit features (e.g., race, age, gender) from system input.</a:t>
            </a:r>
            <a:endParaRPr sz="1000"/>
          </a:p>
          <a:p>
            <a:pPr indent="0" lvl="0" marL="0" rtl="0" algn="l">
              <a:lnSpc>
                <a:spcPct val="90000"/>
              </a:lnSpc>
              <a:spcBef>
                <a:spcPts val="1000"/>
              </a:spcBef>
              <a:spcAft>
                <a:spcPts val="0"/>
              </a:spcAft>
              <a:buClr>
                <a:schemeClr val="dk1"/>
              </a:buClr>
              <a:buSzPts val="1100"/>
              <a:buFont typeface="Arial"/>
              <a:buNone/>
            </a:pPr>
            <a:r>
              <a:rPr lang="en" sz="1000"/>
              <a:t>NLP technology also influences to what extent we are exposed to particular topics. This may result in:</a:t>
            </a:r>
            <a:endParaRPr sz="1000"/>
          </a:p>
          <a:p>
            <a:pPr indent="-292100" lvl="0" marL="457200" rtl="0" algn="l">
              <a:lnSpc>
                <a:spcPct val="90000"/>
              </a:lnSpc>
              <a:spcBef>
                <a:spcPts val="1000"/>
              </a:spcBef>
              <a:spcAft>
                <a:spcPts val="0"/>
              </a:spcAft>
              <a:buSzPts val="1000"/>
              <a:buFont typeface="Calibri"/>
              <a:buChar char="-"/>
            </a:pPr>
            <a:r>
              <a:rPr lang="en" sz="1000"/>
              <a:t>Over-exposure: people deem things seen more often to be “more important” (examples: neural network-based research in NLP is seen more often so some people deem other approaches to be “less interesting,” but also: associating aggressive behavior with particular sub-groups).</a:t>
            </a:r>
            <a:endParaRPr sz="1000"/>
          </a:p>
          <a:p>
            <a:pPr indent="-292100" lvl="0" marL="457200" rtl="0" algn="l">
              <a:lnSpc>
                <a:spcPct val="90000"/>
              </a:lnSpc>
              <a:spcBef>
                <a:spcPts val="0"/>
              </a:spcBef>
              <a:spcAft>
                <a:spcPts val="0"/>
              </a:spcAft>
              <a:buSzPts val="1000"/>
              <a:buFont typeface="Calibri"/>
              <a:buChar char="-"/>
            </a:pPr>
            <a:r>
              <a:rPr lang="en" sz="1000"/>
              <a:t>Under-exposure: focus on English language leads to focus on some issues that may not matter so much for other languages.</a:t>
            </a:r>
            <a:endParaRPr sz="1000"/>
          </a:p>
          <a:p>
            <a:pPr indent="0" lvl="0" marL="0" rtl="0" algn="l">
              <a:lnSpc>
                <a:spcPct val="90000"/>
              </a:lnSpc>
              <a:spcBef>
                <a:spcPts val="1000"/>
              </a:spcBef>
              <a:spcAft>
                <a:spcPts val="0"/>
              </a:spcAft>
              <a:buClr>
                <a:schemeClr val="dk1"/>
              </a:buClr>
              <a:buSzPts val="1100"/>
              <a:buFont typeface="Arial"/>
              <a:buNone/>
            </a:pPr>
            <a:r>
              <a:rPr lang="en" sz="1000"/>
              <a:t>Another issue is that of overgeneralization. </a:t>
            </a:r>
            <a:r>
              <a:rPr lang="en" sz="1000">
                <a:solidFill>
                  <a:srgbClr val="4A86E8"/>
                </a:solidFill>
              </a:rPr>
              <a:t>What is the cost of false positives?</a:t>
            </a:r>
            <a:r>
              <a:rPr lang="en" sz="1000"/>
              <a:t> Consider the following failure cases: Displaying advertisements? </a:t>
            </a:r>
            <a:r>
              <a:rPr lang="en" sz="1000"/>
              <a:t>Technology-assisted bail decisions?</a:t>
            </a:r>
            <a:endParaRPr sz="1000"/>
          </a:p>
          <a:p>
            <a:pPr indent="0" lvl="0" marL="0" rtl="0" algn="l">
              <a:lnSpc>
                <a:spcPct val="90000"/>
              </a:lnSpc>
              <a:spcBef>
                <a:spcPts val="1000"/>
              </a:spcBef>
              <a:spcAft>
                <a:spcPts val="0"/>
              </a:spcAft>
              <a:buClr>
                <a:schemeClr val="dk1"/>
              </a:buClr>
              <a:buSzPts val="1100"/>
              <a:buFont typeface="Arial"/>
              <a:buNone/>
            </a:pPr>
            <a:r>
              <a:rPr b="1" lang="en" sz="1000"/>
              <a:t>References:</a:t>
            </a:r>
            <a:endParaRPr b="1" sz="1000"/>
          </a:p>
          <a:p>
            <a:pPr indent="-292100" lvl="0" marL="457200" rtl="0" algn="l">
              <a:lnSpc>
                <a:spcPct val="90000"/>
              </a:lnSpc>
              <a:spcBef>
                <a:spcPts val="1000"/>
              </a:spcBef>
              <a:spcAft>
                <a:spcPts val="0"/>
              </a:spcAft>
              <a:buSzPts val="1000"/>
              <a:buChar char="-"/>
            </a:pPr>
            <a:r>
              <a:rPr lang="en" sz="1000"/>
              <a:t>Hovy &amp; Spruit: </a:t>
            </a:r>
            <a:r>
              <a:rPr lang="en" sz="1000" u="sng">
                <a:solidFill>
                  <a:schemeClr val="hlink"/>
                </a:solidFill>
                <a:hlinkClick r:id="rId2"/>
              </a:rPr>
              <a:t>The Social Impact of Natural Language Processing</a:t>
            </a:r>
            <a:r>
              <a:rPr lang="en" sz="1000"/>
              <a:t>. (ACL 2016)</a:t>
            </a:r>
            <a:endParaRPr sz="1000"/>
          </a:p>
        </p:txBody>
      </p:sp>
      <p:sp>
        <p:nvSpPr>
          <p:cNvPr id="99" name="Google Shape;99;gc2bdfdda6e_0_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c4e20fd49b_2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c4e20fd49b_2_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NLP systems usually use input and training data. As the data is provided by people, they might also be harmed.</a:t>
            </a:r>
            <a:endParaRPr/>
          </a:p>
        </p:txBody>
      </p:sp>
      <p:sp>
        <p:nvSpPr>
          <p:cNvPr id="368" name="Google Shape;368;gc4e20fd49b_2_1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gc4edc03bfb_0_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7" name="Google Shape;377;gc4edc03bfb_0_8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000"/>
              <a:t>Personally Identifiable Information: </a:t>
            </a:r>
            <a:r>
              <a:rPr lang="en" sz="1000" u="sng">
                <a:solidFill>
                  <a:schemeClr val="hlink"/>
                </a:solidFill>
                <a:hlinkClick r:id="rId2"/>
              </a:rPr>
              <a:t>https://en.wikipedia.org/wiki/Personal_data</a:t>
            </a:r>
            <a:r>
              <a:rPr lang="en" sz="1000"/>
              <a:t> (technical view)</a:t>
            </a:r>
            <a:endParaRPr sz="1000"/>
          </a:p>
          <a:p>
            <a:pPr indent="0" lvl="0" marL="0" rtl="0" algn="l">
              <a:spcBef>
                <a:spcPts val="0"/>
              </a:spcBef>
              <a:spcAft>
                <a:spcPts val="0"/>
              </a:spcAft>
              <a:buClr>
                <a:schemeClr val="dk1"/>
              </a:buClr>
              <a:buSzPts val="1100"/>
              <a:buFont typeface="Arial"/>
              <a:buNone/>
            </a:pPr>
            <a:r>
              <a:t/>
            </a:r>
            <a:endParaRPr sz="1000"/>
          </a:p>
          <a:p>
            <a:pPr indent="0" lvl="0" marL="0" rtl="0" algn="l">
              <a:spcBef>
                <a:spcPts val="0"/>
              </a:spcBef>
              <a:spcAft>
                <a:spcPts val="0"/>
              </a:spcAft>
              <a:buClr>
                <a:schemeClr val="dk1"/>
              </a:buClr>
              <a:buSzPts val="1100"/>
              <a:buFont typeface="Arial"/>
              <a:buNone/>
            </a:pPr>
            <a:r>
              <a:t/>
            </a:r>
            <a:endParaRPr b="1" sz="1000"/>
          </a:p>
          <a:p>
            <a:pPr indent="0" lvl="0" marL="0" rtl="0" algn="l">
              <a:spcBef>
                <a:spcPts val="0"/>
              </a:spcBef>
              <a:spcAft>
                <a:spcPts val="0"/>
              </a:spcAft>
              <a:buClr>
                <a:schemeClr val="dk1"/>
              </a:buClr>
              <a:buSzPts val="1100"/>
              <a:buFont typeface="Arial"/>
              <a:buNone/>
            </a:pPr>
            <a:r>
              <a:rPr b="1" lang="en" sz="1000"/>
              <a:t>Image Source:</a:t>
            </a:r>
            <a:endParaRPr b="1" sz="1000"/>
          </a:p>
          <a:p>
            <a:pPr indent="0" lvl="0" marL="0" rtl="0" algn="l">
              <a:spcBef>
                <a:spcPts val="0"/>
              </a:spcBef>
              <a:spcAft>
                <a:spcPts val="0"/>
              </a:spcAft>
              <a:buClr>
                <a:schemeClr val="dk1"/>
              </a:buClr>
              <a:buSzPts val="1100"/>
              <a:buFont typeface="Arial"/>
              <a:buNone/>
            </a:pPr>
            <a:r>
              <a:rPr lang="en" sz="1000">
                <a:latin typeface="Arial"/>
                <a:ea typeface="Arial"/>
                <a:cs typeface="Arial"/>
                <a:sym typeface="Arial"/>
              </a:rPr>
              <a:t>Image by</a:t>
            </a:r>
            <a:r>
              <a:rPr lang="en" sz="1000">
                <a:uFill>
                  <a:noFill/>
                </a:uFill>
                <a:latin typeface="Arial"/>
                <a:ea typeface="Arial"/>
                <a:cs typeface="Arial"/>
                <a:sym typeface="Arial"/>
                <a:hlinkClick r:id="rId3"/>
              </a:rPr>
              <a:t> </a:t>
            </a:r>
            <a:r>
              <a:rPr lang="en" sz="1000" u="sng">
                <a:solidFill>
                  <a:schemeClr val="hlink"/>
                </a:solidFill>
                <a:latin typeface="Arial"/>
                <a:ea typeface="Arial"/>
                <a:cs typeface="Arial"/>
                <a:sym typeface="Arial"/>
                <a:hlinkClick r:id="rId4"/>
              </a:rPr>
              <a:t>Thanks for your Like • donations welcome</a:t>
            </a:r>
            <a:r>
              <a:rPr lang="en" sz="1000">
                <a:latin typeface="Arial"/>
                <a:ea typeface="Arial"/>
                <a:cs typeface="Arial"/>
                <a:sym typeface="Arial"/>
              </a:rPr>
              <a:t> from</a:t>
            </a:r>
            <a:r>
              <a:rPr lang="en" sz="1000">
                <a:uFill>
                  <a:noFill/>
                </a:uFill>
                <a:latin typeface="Arial"/>
                <a:ea typeface="Arial"/>
                <a:cs typeface="Arial"/>
                <a:sym typeface="Arial"/>
                <a:hlinkClick r:id="rId5"/>
              </a:rPr>
              <a:t> </a:t>
            </a:r>
            <a:r>
              <a:rPr lang="en" sz="1000" u="sng">
                <a:solidFill>
                  <a:schemeClr val="hlink"/>
                </a:solidFill>
                <a:latin typeface="Arial"/>
                <a:ea typeface="Arial"/>
                <a:cs typeface="Arial"/>
                <a:sym typeface="Arial"/>
                <a:hlinkClick r:id="rId6"/>
              </a:rPr>
              <a:t>Pixabay</a:t>
            </a:r>
            <a:endParaRPr sz="1000"/>
          </a:p>
        </p:txBody>
      </p:sp>
      <p:sp>
        <p:nvSpPr>
          <p:cNvPr id="378" name="Google Shape;378;gc4edc03bfb_0_8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gc42b52c706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c42b52c706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The concept of intimacy is too narrow, e.g., </a:t>
            </a:r>
            <a:r>
              <a:rPr lang="en"/>
              <a:t>political views or religious beliefs are</a:t>
            </a:r>
            <a:r>
              <a:rPr lang="en"/>
              <a:t> private but not intimate.</a:t>
            </a:r>
            <a:endParaRPr/>
          </a:p>
          <a:p>
            <a:pPr indent="0" lvl="0" marL="0" rtl="0" algn="l">
              <a:spcBef>
                <a:spcPts val="0"/>
              </a:spcBef>
              <a:spcAft>
                <a:spcPts val="0"/>
              </a:spcAft>
              <a:buNone/>
            </a:pPr>
            <a:r>
              <a:rPr lang="en"/>
              <a:t>The concept of “right to be let alone” may be too broad: if you shove me, you are not leaving me alone. However, shoving is not a problem of privacy (harm on a different level).</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2"/>
              </a:rPr>
              <a:t>https://papers.ssrn.com/sol3/papers.cfm?abstract_id=998565</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387" name="Google Shape;387;gc42b52c706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c4edc03bfb_0_1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96" name="Google Shape;396;gc4edc03bfb_0_11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a:t>Image Source:</a:t>
            </a:r>
            <a:endParaRPr b="1"/>
          </a:p>
          <a:p>
            <a:pPr indent="0" lvl="0" marL="0" rtl="0" algn="l">
              <a:spcBef>
                <a:spcPts val="0"/>
              </a:spcBef>
              <a:spcAft>
                <a:spcPts val="0"/>
              </a:spcAft>
              <a:buNone/>
            </a:pPr>
            <a:r>
              <a:rPr lang="en" u="sng">
                <a:solidFill>
                  <a:schemeClr val="hlink"/>
                </a:solidFill>
                <a:hlinkClick r:id="rId2"/>
              </a:rPr>
              <a:t>https://commons.wikimedia.org/wiki/File:EU_gdpr.jpg</a:t>
            </a:r>
            <a:r>
              <a:rPr lang="en"/>
              <a:t> (CC0)</a:t>
            </a:r>
            <a:endParaRPr/>
          </a:p>
        </p:txBody>
      </p:sp>
      <p:sp>
        <p:nvSpPr>
          <p:cNvPr id="397" name="Google Shape;397;gc4edc03bfb_0_11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gc4edc03bfb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6" name="Google Shape;406;gc4edc03bfb_0_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 sz="1000">
                <a:latin typeface="Helvetica Neue"/>
                <a:ea typeface="Helvetica Neue"/>
                <a:cs typeface="Helvetica Neue"/>
                <a:sym typeface="Helvetica Neue"/>
              </a:rPr>
              <a:t>“Ethics comes before, during and after the law. It informs how laws are drafted, interpreted, and revised. It fills the gaps where the law appears to be silent.” (Giovanni Buttarelli, European Data Protection and Privacy Commissioner 2014-2019)</a:t>
            </a:r>
            <a:endParaRPr sz="1000">
              <a:latin typeface="Helvetica Neue"/>
              <a:ea typeface="Helvetica Neue"/>
              <a:cs typeface="Helvetica Neue"/>
              <a:sym typeface="Helvetica Neue"/>
            </a:endParaRPr>
          </a:p>
          <a:p>
            <a:pPr indent="0" lvl="0" marL="0" rtl="0" algn="l">
              <a:spcBef>
                <a:spcPts val="0"/>
              </a:spcBef>
              <a:spcAft>
                <a:spcPts val="0"/>
              </a:spcAft>
              <a:buNone/>
            </a:pPr>
            <a:r>
              <a:t/>
            </a:r>
            <a:endParaRPr sz="1000">
              <a:latin typeface="Helvetica Neue"/>
              <a:ea typeface="Helvetica Neue"/>
              <a:cs typeface="Helvetica Neue"/>
              <a:sym typeface="Helvetica Neue"/>
            </a:endParaRPr>
          </a:p>
          <a:p>
            <a:pPr indent="0" lvl="0" marL="0" rtl="0" algn="l">
              <a:spcBef>
                <a:spcPts val="0"/>
              </a:spcBef>
              <a:spcAft>
                <a:spcPts val="0"/>
              </a:spcAft>
              <a:buNone/>
            </a:pPr>
            <a:r>
              <a:rPr b="1" lang="en" sz="1000">
                <a:latin typeface="Helvetica Neue"/>
                <a:ea typeface="Helvetica Neue"/>
                <a:cs typeface="Helvetica Neue"/>
                <a:sym typeface="Helvetica Neue"/>
              </a:rPr>
              <a:t>Summary of Fabiano paper:</a:t>
            </a:r>
            <a:r>
              <a:rPr lang="en" sz="1000">
                <a:latin typeface="Helvetica Neue"/>
                <a:ea typeface="Helvetica Neue"/>
                <a:cs typeface="Helvetica Neue"/>
                <a:sym typeface="Helvetica Neue"/>
              </a:rPr>
              <a:t> Ethical reading of the GDPR</a:t>
            </a:r>
            <a:endParaRPr sz="1000">
              <a:latin typeface="Helvetica Neue"/>
              <a:ea typeface="Helvetica Neue"/>
              <a:cs typeface="Helvetica Neue"/>
              <a:sym typeface="Helvetica Neue"/>
            </a:endParaRPr>
          </a:p>
          <a:p>
            <a:pPr indent="0" lvl="0" marL="0" rtl="0" algn="l">
              <a:spcBef>
                <a:spcPts val="0"/>
              </a:spcBef>
              <a:spcAft>
                <a:spcPts val="0"/>
              </a:spcAft>
              <a:buNone/>
            </a:pPr>
            <a:r>
              <a:rPr lang="en" sz="1000">
                <a:latin typeface="Helvetica Neue"/>
                <a:ea typeface="Helvetica Neue"/>
                <a:cs typeface="Helvetica Neue"/>
                <a:sym typeface="Helvetica Neue"/>
              </a:rPr>
              <a:t>“Personal data”  = belonging to a natural person. Ultimate goal: protect dignity of human being.</a:t>
            </a:r>
            <a:endParaRPr sz="1000">
              <a:latin typeface="Helvetica Neue"/>
              <a:ea typeface="Helvetica Neue"/>
              <a:cs typeface="Helvetica Neue"/>
              <a:sym typeface="Helvetica Neue"/>
            </a:endParaRPr>
          </a:p>
          <a:p>
            <a:pPr indent="0" lvl="0" marL="0" rtl="0" algn="l">
              <a:spcBef>
                <a:spcPts val="0"/>
              </a:spcBef>
              <a:spcAft>
                <a:spcPts val="0"/>
              </a:spcAft>
              <a:buNone/>
            </a:pPr>
            <a:r>
              <a:rPr lang="en" sz="1000">
                <a:latin typeface="Helvetica Neue"/>
                <a:ea typeface="Helvetica Neue"/>
                <a:cs typeface="Helvetica Neue"/>
                <a:sym typeface="Helvetica Neue"/>
              </a:rPr>
              <a:t>What is the value of personal data? </a:t>
            </a:r>
            <a:r>
              <a:rPr lang="en" sz="1000">
                <a:latin typeface="Helvetica Neue"/>
                <a:ea typeface="Helvetica Neue"/>
                <a:cs typeface="Helvetica Neue"/>
                <a:sym typeface="Helvetica Neue"/>
              </a:rPr>
              <a:t>Can </a:t>
            </a:r>
            <a:r>
              <a:rPr lang="en" sz="1000">
                <a:latin typeface="Helvetica Neue"/>
                <a:ea typeface="Helvetica Neue"/>
                <a:cs typeface="Helvetica Neue"/>
                <a:sym typeface="Helvetica Neue"/>
              </a:rPr>
              <a:t>be </a:t>
            </a:r>
            <a:r>
              <a:rPr lang="en" sz="1000">
                <a:latin typeface="Helvetica Neue"/>
                <a:ea typeface="Helvetica Neue"/>
                <a:cs typeface="Helvetica Neue"/>
                <a:sym typeface="Helvetica Neue"/>
              </a:rPr>
              <a:t>of economic / financial or ethical relevance. Every opportunity to take advantage of something brings out it economic value.</a:t>
            </a:r>
            <a:endParaRPr sz="1000">
              <a:latin typeface="Helvetica Neue"/>
              <a:ea typeface="Helvetica Neue"/>
              <a:cs typeface="Helvetica Neue"/>
              <a:sym typeface="Helvetica Neue"/>
            </a:endParaRPr>
          </a:p>
          <a:p>
            <a:pPr indent="0" lvl="0" marL="0" rtl="0" algn="l">
              <a:spcBef>
                <a:spcPts val="0"/>
              </a:spcBef>
              <a:spcAft>
                <a:spcPts val="0"/>
              </a:spcAft>
              <a:buNone/>
            </a:pPr>
            <a:r>
              <a:rPr lang="en" sz="1000">
                <a:latin typeface="Helvetica Neue"/>
                <a:ea typeface="Helvetica Neue"/>
                <a:cs typeface="Helvetica Neue"/>
                <a:sym typeface="Helvetica Neue"/>
              </a:rPr>
              <a:t>Protection of personal data = preserving a natural person from the misuse of his/her personal information.</a:t>
            </a:r>
            <a:endParaRPr sz="1000">
              <a:latin typeface="Helvetica Neue"/>
              <a:ea typeface="Helvetica Neue"/>
              <a:cs typeface="Helvetica Neue"/>
              <a:sym typeface="Helvetica Neue"/>
            </a:endParaRPr>
          </a:p>
          <a:p>
            <a:pPr indent="0" lvl="0" marL="0" rtl="0" algn="l">
              <a:spcBef>
                <a:spcPts val="0"/>
              </a:spcBef>
              <a:spcAft>
                <a:spcPts val="0"/>
              </a:spcAft>
              <a:buNone/>
            </a:pPr>
            <a:r>
              <a:t/>
            </a:r>
            <a:endParaRPr sz="1000">
              <a:latin typeface="Helvetica Neue"/>
              <a:ea typeface="Helvetica Neue"/>
              <a:cs typeface="Helvetica Neue"/>
              <a:sym typeface="Helvetica Neue"/>
            </a:endParaRPr>
          </a:p>
          <a:p>
            <a:pPr indent="0" lvl="0" marL="0" rtl="0" algn="l">
              <a:spcBef>
                <a:spcPts val="0"/>
              </a:spcBef>
              <a:spcAft>
                <a:spcPts val="0"/>
              </a:spcAft>
              <a:buNone/>
            </a:pPr>
            <a:r>
              <a:rPr lang="en" sz="1000">
                <a:latin typeface="Helvetica Neue"/>
                <a:ea typeface="Helvetica Neue"/>
                <a:cs typeface="Helvetica Neue"/>
                <a:sym typeface="Helvetica Neue"/>
              </a:rPr>
              <a:t>However, the GPDR doesn’t lay down any specific law on ethics.</a:t>
            </a:r>
            <a:endParaRPr sz="1000">
              <a:latin typeface="Helvetica Neue"/>
              <a:ea typeface="Helvetica Neue"/>
              <a:cs typeface="Helvetica Neue"/>
              <a:sym typeface="Helvetica Neue"/>
            </a:endParaRPr>
          </a:p>
          <a:p>
            <a:pPr indent="0" lvl="0" marL="0" rtl="0" algn="l">
              <a:spcBef>
                <a:spcPts val="0"/>
              </a:spcBef>
              <a:spcAft>
                <a:spcPts val="0"/>
              </a:spcAft>
              <a:buNone/>
            </a:pPr>
            <a:r>
              <a:rPr lang="en" sz="1000">
                <a:latin typeface="Helvetica Neue"/>
                <a:ea typeface="Helvetica Neue"/>
                <a:cs typeface="Helvetica Neue"/>
                <a:sym typeface="Helvetica Neue"/>
              </a:rPr>
              <a:t>Consciousness of ethics entails complying with the law (data protection law = GDPR), but respecting the law does not mean to always act ethically.</a:t>
            </a:r>
            <a:endParaRPr sz="1000">
              <a:latin typeface="Helvetica Neue"/>
              <a:ea typeface="Helvetica Neue"/>
              <a:cs typeface="Helvetica Neue"/>
              <a:sym typeface="Helvetica Neue"/>
            </a:endParaRPr>
          </a:p>
          <a:p>
            <a:pPr indent="0" lvl="0" marL="0" rtl="0" algn="l">
              <a:spcBef>
                <a:spcPts val="0"/>
              </a:spcBef>
              <a:spcAft>
                <a:spcPts val="0"/>
              </a:spcAft>
              <a:buNone/>
            </a:pPr>
            <a:r>
              <a:rPr lang="en" sz="1000">
                <a:latin typeface="Helvetica Neue"/>
                <a:ea typeface="Helvetica Neue"/>
                <a:cs typeface="Helvetica Neue"/>
                <a:sym typeface="Helvetica Neue"/>
              </a:rPr>
              <a:t>Example: Technical staff detects a potential data breach bug shortly before deployment. Legal consideration might evaluate risk as low and they might continue with the deployment. An ethics approach would mean to first fix the bug and then continue with the deployment.</a:t>
            </a:r>
            <a:endParaRPr sz="1000">
              <a:latin typeface="Helvetica Neue"/>
              <a:ea typeface="Helvetica Neue"/>
              <a:cs typeface="Helvetica Neue"/>
              <a:sym typeface="Helvetica Neue"/>
            </a:endParaRPr>
          </a:p>
          <a:p>
            <a:pPr indent="0" lvl="0" marL="0" rtl="0" algn="l">
              <a:spcBef>
                <a:spcPts val="0"/>
              </a:spcBef>
              <a:spcAft>
                <a:spcPts val="0"/>
              </a:spcAft>
              <a:buNone/>
            </a:pPr>
            <a:r>
              <a:t/>
            </a:r>
            <a:endParaRPr sz="1000">
              <a:latin typeface="Helvetica Neue"/>
              <a:ea typeface="Helvetica Neue"/>
              <a:cs typeface="Helvetica Neue"/>
              <a:sym typeface="Helvetica Neue"/>
            </a:endParaRPr>
          </a:p>
          <a:p>
            <a:pPr indent="0" lvl="0" marL="0" rtl="0" algn="l">
              <a:spcBef>
                <a:spcPts val="0"/>
              </a:spcBef>
              <a:spcAft>
                <a:spcPts val="0"/>
              </a:spcAft>
              <a:buNone/>
            </a:pPr>
            <a:r>
              <a:rPr b="1" lang="en" sz="1000">
                <a:latin typeface="Helvetica Neue"/>
                <a:ea typeface="Helvetica Neue"/>
                <a:cs typeface="Helvetica Neue"/>
                <a:sym typeface="Helvetica Neue"/>
              </a:rPr>
              <a:t>References:</a:t>
            </a:r>
            <a:endParaRPr b="1" sz="1000">
              <a:latin typeface="Helvetica Neue"/>
              <a:ea typeface="Helvetica Neue"/>
              <a:cs typeface="Helvetica Neue"/>
              <a:sym typeface="Helvetica Neue"/>
            </a:endParaRPr>
          </a:p>
          <a:p>
            <a:pPr indent="0" lvl="0" marL="0" rtl="0" algn="l">
              <a:spcBef>
                <a:spcPts val="0"/>
              </a:spcBef>
              <a:spcAft>
                <a:spcPts val="0"/>
              </a:spcAft>
              <a:buNone/>
            </a:pPr>
            <a:r>
              <a:rPr lang="en" sz="1000" u="sng">
                <a:solidFill>
                  <a:schemeClr val="hlink"/>
                </a:solidFill>
                <a:latin typeface="Helvetica Neue"/>
                <a:ea typeface="Helvetica Neue"/>
                <a:cs typeface="Helvetica Neue"/>
                <a:sym typeface="Helvetica Neue"/>
                <a:hlinkClick r:id="rId2"/>
              </a:rPr>
              <a:t>https://looker.com/blog/big-data-ethics-privacy</a:t>
            </a:r>
            <a:endParaRPr sz="1000">
              <a:latin typeface="Helvetica Neue"/>
              <a:ea typeface="Helvetica Neue"/>
              <a:cs typeface="Helvetica Neue"/>
              <a:sym typeface="Helvetica Neue"/>
            </a:endParaRPr>
          </a:p>
          <a:p>
            <a:pPr indent="0" lvl="0" marL="0" rtl="0" algn="l">
              <a:spcBef>
                <a:spcPts val="0"/>
              </a:spcBef>
              <a:spcAft>
                <a:spcPts val="0"/>
              </a:spcAft>
              <a:buNone/>
            </a:pPr>
            <a:r>
              <a:rPr lang="en" sz="1000">
                <a:latin typeface="Helvetica Neue"/>
                <a:ea typeface="Helvetica Neue"/>
                <a:cs typeface="Helvetica Neue"/>
                <a:sym typeface="Helvetica Neue"/>
              </a:rPr>
              <a:t>Nicola Fabiano, </a:t>
            </a:r>
            <a:r>
              <a:rPr lang="en" sz="1000" u="sng">
                <a:solidFill>
                  <a:schemeClr val="hlink"/>
                </a:solidFill>
                <a:latin typeface="Helvetica Neue"/>
                <a:ea typeface="Helvetica Neue"/>
                <a:cs typeface="Helvetica Neue"/>
                <a:sym typeface="Helvetica Neue"/>
                <a:hlinkClick r:id="rId3"/>
              </a:rPr>
              <a:t>Ethics and the protection of personal data</a:t>
            </a:r>
            <a:r>
              <a:rPr lang="en" sz="1000">
                <a:latin typeface="Helvetica Neue"/>
                <a:ea typeface="Helvetica Neue"/>
                <a:cs typeface="Helvetica Neue"/>
                <a:sym typeface="Helvetica Neue"/>
              </a:rPr>
              <a:t>. IMCIC 2019.</a:t>
            </a:r>
            <a:endParaRPr sz="1000">
              <a:latin typeface="Helvetica Neue"/>
              <a:ea typeface="Helvetica Neue"/>
              <a:cs typeface="Helvetica Neue"/>
              <a:sym typeface="Helvetica Neue"/>
            </a:endParaRPr>
          </a:p>
        </p:txBody>
      </p:sp>
      <p:sp>
        <p:nvSpPr>
          <p:cNvPr id="407" name="Google Shape;407;gc4edc03bfb_0_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c4edc03bfb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4" name="Google Shape;414;gc4edc03bfb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The </a:t>
            </a:r>
            <a:r>
              <a:rPr b="1" lang="en"/>
              <a:t>HitzalMed</a:t>
            </a:r>
            <a:r>
              <a:rPr lang="en"/>
              <a:t> system uses a </a:t>
            </a:r>
            <a:r>
              <a:rPr lang="en"/>
              <a:t>combination</a:t>
            </a:r>
            <a:r>
              <a:rPr lang="en"/>
              <a:t> of regular </a:t>
            </a:r>
            <a:r>
              <a:rPr lang="en"/>
              <a:t>expressions</a:t>
            </a:r>
            <a:r>
              <a:rPr lang="en"/>
              <a:t> and dictionaries for de-identifying Spanish clinical text.</a:t>
            </a:r>
            <a:endParaRPr/>
          </a:p>
          <a:p>
            <a:pPr indent="0" lvl="0" marL="0" rtl="0" algn="l">
              <a:spcBef>
                <a:spcPts val="0"/>
              </a:spcBef>
              <a:spcAft>
                <a:spcPts val="0"/>
              </a:spcAft>
              <a:buNone/>
            </a:pPr>
            <a:r>
              <a:t/>
            </a:r>
            <a:endParaRPr b="1" sz="1000"/>
          </a:p>
          <a:p>
            <a:pPr indent="0" lvl="0" marL="0" rtl="0" algn="l">
              <a:spcBef>
                <a:spcPts val="0"/>
              </a:spcBef>
              <a:spcAft>
                <a:spcPts val="0"/>
              </a:spcAft>
              <a:buNone/>
            </a:pPr>
            <a:r>
              <a:rPr b="1" lang="en" sz="1000"/>
              <a:t>References:</a:t>
            </a:r>
            <a:endParaRPr b="1" sz="1000"/>
          </a:p>
          <a:p>
            <a:pPr indent="0" lvl="0" marL="0" rtl="0" algn="l">
              <a:spcBef>
                <a:spcPts val="0"/>
              </a:spcBef>
              <a:spcAft>
                <a:spcPts val="0"/>
              </a:spcAft>
              <a:buNone/>
            </a:pPr>
            <a:r>
              <a:rPr lang="en" sz="1000"/>
              <a:t>Lopez et al.: </a:t>
            </a:r>
            <a:r>
              <a:rPr lang="en" sz="1000" u="sng">
                <a:solidFill>
                  <a:schemeClr val="hlink"/>
                </a:solidFill>
                <a:hlinkClick r:id="rId2"/>
              </a:rPr>
              <a:t>HitzalMed: Anonymisation of Clinical Text in Spanish</a:t>
            </a:r>
            <a:r>
              <a:rPr lang="en" sz="1000"/>
              <a:t>. LREC 2020.</a:t>
            </a:r>
            <a:endParaRPr sz="1000"/>
          </a:p>
        </p:txBody>
      </p:sp>
      <p:sp>
        <p:nvSpPr>
          <p:cNvPr id="415" name="Google Shape;415;gc4edc03bfb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c42b52c706_0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26" name="Google Shape;426;gc42b52c706_0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1000"/>
              <a:t>Even if the task is not to explicitly trace the author’s identity or profile, issues of non-anonymity may arise. In certain circumstances, a m</a:t>
            </a:r>
            <a:r>
              <a:rPr lang="en" sz="1000"/>
              <a:t>odel may leak information even if dataset doesn’t (Dwork &amp; Mulligan, 2013). Simply removing, e.g., a race attribute does not do the trick as this information may correlate with other features such as ZIP code and gender/browsing history.</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 sz="1000"/>
              <a:t>References:</a:t>
            </a:r>
            <a:endParaRPr b="1" sz="1000"/>
          </a:p>
          <a:p>
            <a:pPr indent="0" lvl="0" marL="0" rtl="0" algn="l">
              <a:spcBef>
                <a:spcPts val="0"/>
              </a:spcBef>
              <a:spcAft>
                <a:spcPts val="0"/>
              </a:spcAft>
              <a:buNone/>
            </a:pPr>
            <a:r>
              <a:rPr lang="en" sz="1000"/>
              <a:t>Francisco Rangel, Paolo Rosso, Martin Potthast, and Benno Stein.</a:t>
            </a:r>
            <a:r>
              <a:rPr lang="en" sz="1000">
                <a:uFill>
                  <a:noFill/>
                </a:uFill>
                <a:hlinkClick r:id="rId2"/>
              </a:rPr>
              <a:t> </a:t>
            </a:r>
            <a:r>
              <a:rPr lang="en" sz="1000" u="sng">
                <a:solidFill>
                  <a:schemeClr val="hlink"/>
                </a:solidFill>
                <a:hlinkClick r:id="rId3"/>
              </a:rPr>
              <a:t>Overview of the 5th Author Profiling Task at PAN 2017: Gender and Language Variety Identification in Twitter</a:t>
            </a:r>
            <a:r>
              <a:rPr lang="en" sz="1000"/>
              <a:t>. In Linda Cappellato, Nicola Ferro, Lorraine Goeuriot, and Thomas Mandl, editors, CLEF 2017 Evaluation Labs and Workshop – Working Notes Papers, 11-14 September, Dublin, Ireland, September 2017. CEUR-WS.org. </a:t>
            </a:r>
            <a:endParaRPr b="1" sz="1000"/>
          </a:p>
          <a:p>
            <a:pPr indent="0" lvl="0" marL="0" rtl="0" algn="l">
              <a:spcBef>
                <a:spcPts val="0"/>
              </a:spcBef>
              <a:spcAft>
                <a:spcPts val="0"/>
              </a:spcAft>
              <a:buClr>
                <a:schemeClr val="dk1"/>
              </a:buClr>
              <a:buSzPts val="1100"/>
              <a:buFont typeface="Arial"/>
              <a:buNone/>
            </a:pPr>
            <a:r>
              <a:rPr lang="en" sz="1000"/>
              <a:t>Dwork &amp; Mulligan. </a:t>
            </a:r>
            <a:r>
              <a:rPr b="1" lang="en" sz="1000" u="sng">
                <a:solidFill>
                  <a:schemeClr val="hlink"/>
                </a:solidFill>
                <a:hlinkClick r:id="rId4"/>
              </a:rPr>
              <a:t>It’s Not Privacy, and It’s Not Fair</a:t>
            </a:r>
            <a:r>
              <a:rPr b="1" lang="en" sz="1000"/>
              <a:t>. </a:t>
            </a:r>
            <a:r>
              <a:rPr i="1" lang="en" sz="1000"/>
              <a:t>Stanford Law Review, </a:t>
            </a:r>
            <a:r>
              <a:rPr lang="en" sz="1000"/>
              <a:t>2013</a:t>
            </a:r>
            <a:endParaRPr sz="1000"/>
          </a:p>
        </p:txBody>
      </p:sp>
      <p:sp>
        <p:nvSpPr>
          <p:cNvPr id="427" name="Google Shape;427;gc42b52c706_0_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gc42b52c706_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37" name="Google Shape;437;gc42b52c706_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sz="1000">
                <a:latin typeface="Helvetica Neue"/>
                <a:ea typeface="Helvetica Neue"/>
                <a:cs typeface="Helvetica Neue"/>
                <a:sym typeface="Helvetica Neue"/>
              </a:rPr>
              <a:t>References:</a:t>
            </a:r>
            <a:endParaRPr b="1" sz="1000">
              <a:latin typeface="Helvetica Neue"/>
              <a:ea typeface="Helvetica Neue"/>
              <a:cs typeface="Helvetica Neue"/>
              <a:sym typeface="Helvetica Neue"/>
            </a:endParaRPr>
          </a:p>
          <a:p>
            <a:pPr indent="0" lvl="0" marL="0" rtl="0" algn="l">
              <a:spcBef>
                <a:spcPts val="0"/>
              </a:spcBef>
              <a:spcAft>
                <a:spcPts val="0"/>
              </a:spcAft>
              <a:buNone/>
            </a:pPr>
            <a:r>
              <a:rPr lang="en" sz="1000">
                <a:latin typeface="Helvetica Neue Light"/>
                <a:ea typeface="Helvetica Neue Light"/>
                <a:cs typeface="Helvetica Neue Light"/>
                <a:sym typeface="Helvetica Neue Light"/>
              </a:rPr>
              <a:t>Some of the e</a:t>
            </a:r>
            <a:r>
              <a:rPr lang="en" sz="1000">
                <a:latin typeface="Helvetica Neue Light"/>
                <a:ea typeface="Helvetica Neue Light"/>
                <a:cs typeface="Helvetica Neue Light"/>
                <a:sym typeface="Helvetica Neue Light"/>
              </a:rPr>
              <a:t>xamples taken from: </a:t>
            </a:r>
            <a:r>
              <a:rPr lang="en" sz="1000" u="sng">
                <a:solidFill>
                  <a:schemeClr val="hlink"/>
                </a:solidFill>
                <a:latin typeface="Helvetica Neue Light"/>
                <a:ea typeface="Helvetica Neue Light"/>
                <a:cs typeface="Helvetica Neue Light"/>
                <a:sym typeface="Helvetica Neue Light"/>
                <a:hlinkClick r:id="rId2"/>
              </a:rPr>
              <a:t>https://papers.ssrn.com/sol3/papers.cfm?abstract_id=998565</a:t>
            </a:r>
            <a:endParaRPr/>
          </a:p>
          <a:p>
            <a:pPr indent="0" lvl="0" marL="0" rtl="0" algn="l">
              <a:spcBef>
                <a:spcPts val="0"/>
              </a:spcBef>
              <a:spcAft>
                <a:spcPts val="0"/>
              </a:spcAft>
              <a:buClr>
                <a:schemeClr val="dk1"/>
              </a:buClr>
              <a:buSzPts val="1100"/>
              <a:buFont typeface="Arial"/>
              <a:buNone/>
            </a:pPr>
            <a:r>
              <a:t/>
            </a:r>
            <a:endParaRPr/>
          </a:p>
        </p:txBody>
      </p:sp>
      <p:sp>
        <p:nvSpPr>
          <p:cNvPr id="438" name="Google Shape;438;gc42b52c706_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gc2bdfdda6e_0_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45" name="Google Shape;445;gc2bdfdda6e_0_6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In utilitarianism, a rational agents tries to optimize the </a:t>
            </a:r>
            <a:r>
              <a:rPr b="1" lang="en"/>
              <a:t>outcome</a:t>
            </a:r>
            <a:r>
              <a:rPr lang="en"/>
              <a:t>. In contrast, the generalization principle prioritizes </a:t>
            </a:r>
            <a:r>
              <a:rPr b="1" lang="en"/>
              <a:t>intent</a:t>
            </a:r>
            <a:r>
              <a:rPr lang="en"/>
              <a:t> as the source of ethical action. Under the latter, any evidence should lead to the same actions.</a:t>
            </a:r>
            <a:endParaRPr/>
          </a:p>
          <a:p>
            <a:pPr indent="0" lvl="0" marL="0" rtl="0" algn="l">
              <a:spcBef>
                <a:spcPts val="0"/>
              </a:spcBef>
              <a:spcAft>
                <a:spcPts val="0"/>
              </a:spcAft>
              <a:buNone/>
            </a:pPr>
            <a:r>
              <a:rPr lang="en"/>
              <a:t>(For examples, see next slide.)</a:t>
            </a:r>
            <a:endParaRPr/>
          </a:p>
          <a:p>
            <a:pPr indent="0" lvl="0" marL="0" rtl="0" algn="l">
              <a:spcBef>
                <a:spcPts val="0"/>
              </a:spcBef>
              <a:spcAft>
                <a:spcPts val="0"/>
              </a:spcAft>
              <a:buNone/>
            </a:pPr>
            <a:r>
              <a:t/>
            </a:r>
            <a:endParaRPr/>
          </a:p>
          <a:p>
            <a:pPr indent="0" lvl="0" marL="0" rtl="0" algn="l">
              <a:spcBef>
                <a:spcPts val="0"/>
              </a:spcBef>
              <a:spcAft>
                <a:spcPts val="0"/>
              </a:spcAft>
              <a:buNone/>
            </a:pPr>
            <a:r>
              <a:rPr b="1" lang="en"/>
              <a:t>References:</a:t>
            </a:r>
            <a:endParaRPr b="1"/>
          </a:p>
          <a:p>
            <a:pPr indent="0" lvl="0" marL="0" rtl="0" algn="l">
              <a:spcBef>
                <a:spcPts val="0"/>
              </a:spcBef>
              <a:spcAft>
                <a:spcPts val="0"/>
              </a:spcAft>
              <a:buNone/>
            </a:pPr>
            <a:r>
              <a:rPr lang="en"/>
              <a:t>Concise summary of ethical theories: </a:t>
            </a:r>
            <a:r>
              <a:rPr lang="en" u="sng">
                <a:solidFill>
                  <a:schemeClr val="hlink"/>
                </a:solidFill>
                <a:hlinkClick r:id="rId2"/>
              </a:rPr>
              <a:t>https://www.pagecentertraining.psu.edu/public-relations-ethics/introduction-to-public-relations-ethics/lesson-1/ethical-theories/</a:t>
            </a:r>
            <a:endParaRPr/>
          </a:p>
          <a:p>
            <a:pPr indent="0" lvl="0" marL="0" rtl="0" algn="l">
              <a:spcBef>
                <a:spcPts val="0"/>
              </a:spcBef>
              <a:spcAft>
                <a:spcPts val="0"/>
              </a:spcAft>
              <a:buNone/>
            </a:pPr>
            <a:r>
              <a:t/>
            </a:r>
            <a:endParaRPr/>
          </a:p>
        </p:txBody>
      </p:sp>
      <p:sp>
        <p:nvSpPr>
          <p:cNvPr id="446" name="Google Shape;446;gc2bdfdda6e_0_6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gc42b52c706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53" name="Google Shape;453;gc42b52c706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b="1" lang="en" sz="1000"/>
              <a:t>Example from Prabhumoye et al.</a:t>
            </a:r>
            <a:r>
              <a:rPr lang="en" sz="1000"/>
              <a:t>: (This paper contains detailed explanations!)</a:t>
            </a:r>
            <a:endParaRPr sz="1000"/>
          </a:p>
          <a:p>
            <a:pPr indent="0" lvl="0" marL="0" rtl="0" algn="l">
              <a:spcBef>
                <a:spcPts val="0"/>
              </a:spcBef>
              <a:spcAft>
                <a:spcPts val="0"/>
              </a:spcAft>
              <a:buClr>
                <a:schemeClr val="dk1"/>
              </a:buClr>
              <a:buSzPts val="1100"/>
              <a:buFont typeface="Arial"/>
              <a:buNone/>
            </a:pPr>
            <a:r>
              <a:t/>
            </a:r>
            <a:endParaRPr sz="1000"/>
          </a:p>
          <a:p>
            <a:pPr indent="0" lvl="0" marL="0" rtl="0" algn="l">
              <a:spcBef>
                <a:spcPts val="0"/>
              </a:spcBef>
              <a:spcAft>
                <a:spcPts val="0"/>
              </a:spcAft>
              <a:buClr>
                <a:schemeClr val="dk1"/>
              </a:buClr>
              <a:buSzPts val="1100"/>
              <a:buFont typeface="Arial"/>
              <a:buNone/>
            </a:pPr>
            <a:r>
              <a:rPr lang="en" sz="1000"/>
              <a:t>Tatman (2017): Youtube’s automatic captioning system has lower accuracy for women and speakers from Scotland. Why is that not okay (according to the different ethical theories)?</a:t>
            </a:r>
            <a:endParaRPr sz="1000"/>
          </a:p>
          <a:p>
            <a:pPr indent="-292100" lvl="0" marL="457200" rtl="0" algn="l">
              <a:spcBef>
                <a:spcPts val="0"/>
              </a:spcBef>
              <a:spcAft>
                <a:spcPts val="0"/>
              </a:spcAft>
              <a:buClr>
                <a:schemeClr val="dk1"/>
              </a:buClr>
              <a:buSzPts val="1000"/>
              <a:buChar char="-"/>
            </a:pPr>
            <a:r>
              <a:rPr lang="en" sz="1000"/>
              <a:t>Violates </a:t>
            </a:r>
            <a:r>
              <a:rPr b="1" lang="en" sz="1000"/>
              <a:t>utilitarian</a:t>
            </a:r>
            <a:r>
              <a:rPr lang="en" sz="1000"/>
              <a:t> principle: utility of speech recognition lower for particular sub-groups of intended users (women and Scottish people)</a:t>
            </a:r>
            <a:endParaRPr sz="1000"/>
          </a:p>
          <a:p>
            <a:pPr indent="-292100" lvl="0" marL="457200" rtl="0" algn="l">
              <a:spcBef>
                <a:spcPts val="0"/>
              </a:spcBef>
              <a:spcAft>
                <a:spcPts val="0"/>
              </a:spcAft>
              <a:buClr>
                <a:schemeClr val="dk1"/>
              </a:buClr>
              <a:buSzPts val="1000"/>
              <a:buChar char="-"/>
            </a:pPr>
            <a:r>
              <a:rPr lang="en" sz="1000"/>
              <a:t>Violates </a:t>
            </a:r>
            <a:r>
              <a:rPr lang="en" sz="1000"/>
              <a:t>the </a:t>
            </a:r>
            <a:r>
              <a:rPr b="1" lang="en" sz="1000"/>
              <a:t>generalization</a:t>
            </a:r>
            <a:r>
              <a:rPr lang="en" sz="1000"/>
              <a:t> principle: incorporates superfluous information about speakers in the representation space of the models</a:t>
            </a:r>
            <a:endParaRPr sz="1000"/>
          </a:p>
          <a:p>
            <a:pPr indent="0" lvl="0" marL="0" rtl="0" algn="l">
              <a:spcBef>
                <a:spcPts val="0"/>
              </a:spcBef>
              <a:spcAft>
                <a:spcPts val="0"/>
              </a:spcAft>
              <a:buClr>
                <a:schemeClr val="dk1"/>
              </a:buClr>
              <a:buSzPts val="1100"/>
              <a:buFont typeface="Arial"/>
              <a:buNone/>
            </a:pPr>
            <a:r>
              <a:t/>
            </a:r>
            <a:endParaRPr sz="1000"/>
          </a:p>
          <a:p>
            <a:pPr indent="0" lvl="0" marL="0" rtl="0" algn="l">
              <a:spcBef>
                <a:spcPts val="0"/>
              </a:spcBef>
              <a:spcAft>
                <a:spcPts val="0"/>
              </a:spcAft>
              <a:buNone/>
            </a:pPr>
            <a:r>
              <a:rPr b="1" lang="en" sz="1000"/>
              <a:t>References:</a:t>
            </a:r>
            <a:endParaRPr b="1" sz="1000"/>
          </a:p>
          <a:p>
            <a:pPr indent="-292100" lvl="0" marL="457200" rtl="0" algn="l">
              <a:spcBef>
                <a:spcPts val="0"/>
              </a:spcBef>
              <a:spcAft>
                <a:spcPts val="0"/>
              </a:spcAft>
              <a:buSzPts val="1000"/>
              <a:buChar char="-"/>
            </a:pPr>
            <a:r>
              <a:rPr lang="en" sz="1000"/>
              <a:t>Rachael Tatman. </a:t>
            </a:r>
            <a:r>
              <a:rPr lang="en" sz="1000" u="sng">
                <a:solidFill>
                  <a:schemeClr val="hlink"/>
                </a:solidFill>
                <a:hlinkClick r:id="rId2"/>
              </a:rPr>
              <a:t>Gender and Dialect Bias in YouTube’s Automatic Captions</a:t>
            </a:r>
            <a:r>
              <a:rPr lang="en" sz="1000"/>
              <a:t>. In Proceedings of the First ACL Workshop on Ethics in Natural Language Processing.</a:t>
            </a:r>
            <a:endParaRPr sz="1000"/>
          </a:p>
          <a:p>
            <a:pPr indent="-292100" lvl="0" marL="457200" rtl="0" algn="l">
              <a:lnSpc>
                <a:spcPct val="90000"/>
              </a:lnSpc>
              <a:spcBef>
                <a:spcPts val="1000"/>
              </a:spcBef>
              <a:spcAft>
                <a:spcPts val="0"/>
              </a:spcAft>
              <a:buSzPts val="1000"/>
              <a:buFont typeface="Calibri"/>
              <a:buChar char="-"/>
            </a:pPr>
            <a:r>
              <a:rPr lang="en" sz="1000"/>
              <a:t>Prabhumoye et al.: </a:t>
            </a:r>
            <a:r>
              <a:rPr lang="en" sz="1000" u="sng">
                <a:solidFill>
                  <a:schemeClr val="hlink"/>
                </a:solidFill>
                <a:hlinkClick r:id="rId3"/>
              </a:rPr>
              <a:t>Principled Frameworks for Evaluating Ethics in NLP Systems</a:t>
            </a:r>
            <a:r>
              <a:rPr lang="en" sz="1000"/>
              <a:t>. In Proceedings of the Workshop on Widening NLP. 2019.</a:t>
            </a:r>
            <a:endParaRPr sz="1000"/>
          </a:p>
        </p:txBody>
      </p:sp>
      <p:sp>
        <p:nvSpPr>
          <p:cNvPr id="454" name="Google Shape;454;gc42b52c706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c6a7954e6d_0_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c6a7954e6d_0_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 sz="1000">
                <a:solidFill>
                  <a:srgbClr val="4A86E8"/>
                </a:solidFill>
              </a:rPr>
              <a:t>When do we consider someone harmed?</a:t>
            </a:r>
            <a:endParaRPr sz="1000">
              <a:solidFill>
                <a:srgbClr val="4A86E8"/>
              </a:solidFill>
            </a:endParaRPr>
          </a:p>
          <a:p>
            <a:pPr indent="0" lvl="0" marL="0" rtl="0" algn="l">
              <a:lnSpc>
                <a:spcPct val="90000"/>
              </a:lnSpc>
              <a:spcBef>
                <a:spcPts val="1000"/>
              </a:spcBef>
              <a:spcAft>
                <a:spcPts val="0"/>
              </a:spcAft>
              <a:buNone/>
            </a:pPr>
            <a:r>
              <a:rPr lang="en" sz="1000"/>
              <a:t>Different cultures are more/less sensitive regarding various types of harm</a:t>
            </a:r>
            <a:r>
              <a:rPr lang="en" sz="1000" u="sng"/>
              <a:t>. There are cultural</a:t>
            </a:r>
            <a:r>
              <a:rPr lang="en" sz="1000"/>
              <a:t> differences, for example, privacy concerns are much higher in Europe than the US.</a:t>
            </a:r>
            <a:endParaRPr sz="1000"/>
          </a:p>
          <a:p>
            <a:pPr indent="0" lvl="0" marL="0" rtl="0" algn="l">
              <a:spcBef>
                <a:spcPts val="0"/>
              </a:spcBef>
              <a:spcAft>
                <a:spcPts val="0"/>
              </a:spcAft>
              <a:buNone/>
            </a:pPr>
            <a:r>
              <a:t/>
            </a:r>
            <a:endParaRPr sz="1000"/>
          </a:p>
          <a:p>
            <a:pPr indent="0" lvl="0" marL="0" rtl="0" algn="l">
              <a:spcBef>
                <a:spcPts val="0"/>
              </a:spcBef>
              <a:spcAft>
                <a:spcPts val="0"/>
              </a:spcAft>
              <a:buClr>
                <a:schemeClr val="dk1"/>
              </a:buClr>
              <a:buSzPts val="1100"/>
              <a:buFont typeface="Arial"/>
              <a:buNone/>
            </a:pPr>
            <a:r>
              <a:t/>
            </a:r>
            <a:endParaRPr sz="1000"/>
          </a:p>
          <a:p>
            <a:pPr indent="0" lvl="0" marL="0" rtl="0" algn="l">
              <a:lnSpc>
                <a:spcPct val="90000"/>
              </a:lnSpc>
              <a:spcBef>
                <a:spcPts val="1000"/>
              </a:spcBef>
              <a:spcAft>
                <a:spcPts val="0"/>
              </a:spcAft>
              <a:buClr>
                <a:schemeClr val="dk1"/>
              </a:buClr>
              <a:buSzPts val="1100"/>
              <a:buFont typeface="Arial"/>
              <a:buNone/>
            </a:pPr>
            <a:r>
              <a:rPr lang="en" sz="1000"/>
              <a:t>.</a:t>
            </a:r>
            <a:endParaRPr sz="1000">
              <a:solidFill>
                <a:srgbClr val="000000"/>
              </a:solidFill>
            </a:endParaRPr>
          </a:p>
        </p:txBody>
      </p:sp>
      <p:sp>
        <p:nvSpPr>
          <p:cNvPr id="107" name="Google Shape;107;gc6a7954e6d_0_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c42b52c706_0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c42b52c706_0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sz="1000"/>
              <a:t>The example shows that topic classification systems can leverage gender information for improved accuracy.</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 sz="1000"/>
              <a:t>References:</a:t>
            </a:r>
            <a:endParaRPr b="1" sz="1000"/>
          </a:p>
          <a:p>
            <a:pPr indent="0" lvl="0" marL="0" rtl="0" algn="l">
              <a:spcBef>
                <a:spcPts val="0"/>
              </a:spcBef>
              <a:spcAft>
                <a:spcPts val="0"/>
              </a:spcAft>
              <a:buNone/>
            </a:pPr>
            <a:r>
              <a:rPr lang="en" sz="1000"/>
              <a:t>Dirk Hovy. </a:t>
            </a:r>
            <a:r>
              <a:rPr lang="en" sz="1000" u="sng">
                <a:solidFill>
                  <a:schemeClr val="hlink"/>
                </a:solidFill>
                <a:latin typeface="Arial"/>
                <a:ea typeface="Arial"/>
                <a:cs typeface="Arial"/>
                <a:sym typeface="Arial"/>
                <a:hlinkClick r:id="rId2"/>
              </a:rPr>
              <a:t>Demographic Factors Improve Classification Performance</a:t>
            </a:r>
            <a:r>
              <a:rPr lang="en" sz="1000"/>
              <a:t>. In Proceedings of ACL-IJCNLP 2015.</a:t>
            </a:r>
            <a:endParaRPr sz="1000"/>
          </a:p>
        </p:txBody>
      </p:sp>
      <p:sp>
        <p:nvSpPr>
          <p:cNvPr id="465" name="Google Shape;465;gc42b52c706_0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c2bdfdda6e_0_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c2bdfdda6e_0_3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
              <a:t>This reading is somewhat more advanced (recommended for graduate level).</a:t>
            </a:r>
            <a:endParaRPr/>
          </a:p>
        </p:txBody>
      </p:sp>
      <p:sp>
        <p:nvSpPr>
          <p:cNvPr id="476" name="Google Shape;476;gc2bdfdda6e_0_3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gbf61f8993c_10_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83" name="Google Shape;483;gbf61f8993c_10_2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a:t>References:</a:t>
            </a:r>
            <a:endParaRPr b="1"/>
          </a:p>
          <a:p>
            <a:pPr indent="0" lvl="0" marL="0" rtl="0" algn="l">
              <a:spcBef>
                <a:spcPts val="0"/>
              </a:spcBef>
              <a:spcAft>
                <a:spcPts val="0"/>
              </a:spcAft>
              <a:buNone/>
            </a:pPr>
            <a:r>
              <a:rPr lang="en"/>
              <a:t>https://www.stiftung-nv.de/de/publikation/kurzanalyse-zu-trumps-crime-tweet-deutschland-viel-aufmerksamkeit-wenig-unterstuetzung</a:t>
            </a:r>
            <a:endParaRPr/>
          </a:p>
        </p:txBody>
      </p:sp>
      <p:sp>
        <p:nvSpPr>
          <p:cNvPr id="484" name="Google Shape;484;gbf61f8993c_10_2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gc2bdfdda6e_0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c2bdfdda6e_0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lang="en" sz="1000">
                <a:latin typeface="Helvetica Neue Light"/>
                <a:ea typeface="Helvetica Neue Light"/>
                <a:cs typeface="Helvetica Neue Light"/>
                <a:sym typeface="Helvetica Neue Light"/>
              </a:rPr>
              <a:t>There are many topics that should be discussed in this crash course in addition (and will hopefully be added in the future).</a:t>
            </a:r>
            <a:endParaRPr sz="1000">
              <a:latin typeface="Helvetica Neue Light"/>
              <a:ea typeface="Helvetica Neue Light"/>
              <a:cs typeface="Helvetica Neue Light"/>
              <a:sym typeface="Helvetica Neue Light"/>
            </a:endParaRPr>
          </a:p>
          <a:p>
            <a:pPr indent="-292100" lvl="0" marL="457200" rtl="0" algn="l">
              <a:lnSpc>
                <a:spcPct val="90000"/>
              </a:lnSpc>
              <a:spcBef>
                <a:spcPts val="1000"/>
              </a:spcBef>
              <a:spcAft>
                <a:spcPts val="0"/>
              </a:spcAft>
              <a:buSzPts val="1000"/>
              <a:buFont typeface="Helvetica Neue"/>
              <a:buChar char="●"/>
            </a:pPr>
            <a:r>
              <a:rPr b="1" lang="en" sz="1000">
                <a:latin typeface="Helvetica Neue"/>
                <a:ea typeface="Helvetica Neue"/>
                <a:cs typeface="Helvetica Neue"/>
                <a:sym typeface="Helvetica Neue"/>
              </a:rPr>
              <a:t>Crowdsourcing </a:t>
            </a:r>
            <a:r>
              <a:rPr lang="en" sz="1000">
                <a:latin typeface="Helvetica Neue Light"/>
                <a:ea typeface="Helvetica Neue Light"/>
                <a:cs typeface="Helvetica Neue Light"/>
                <a:sym typeface="Helvetica Neue Light"/>
              </a:rPr>
              <a:t>refers to the </a:t>
            </a:r>
            <a:r>
              <a:rPr lang="en" sz="1000">
                <a:latin typeface="Helvetica Neue Light"/>
                <a:ea typeface="Helvetica Neue Light"/>
                <a:cs typeface="Helvetica Neue Light"/>
                <a:sym typeface="Helvetica Neue Light"/>
              </a:rPr>
              <a:t>outsourcing of annotation, dataset creation or evaluation tasks to “workers in the cloud” via well-known platforms. Using such workforce often comes with ethical issues such as circumventing minimum wage rates, which means taking advantage of workers in an unethical manner.</a:t>
            </a:r>
            <a:endParaRPr sz="1000">
              <a:latin typeface="Helvetica Neue Light"/>
              <a:ea typeface="Helvetica Neue Light"/>
              <a:cs typeface="Helvetica Neue Light"/>
              <a:sym typeface="Helvetica Neue Light"/>
            </a:endParaRPr>
          </a:p>
          <a:p>
            <a:pPr indent="-292100" lvl="0" marL="457200" rtl="0" algn="l">
              <a:lnSpc>
                <a:spcPct val="90000"/>
              </a:lnSpc>
              <a:spcBef>
                <a:spcPts val="0"/>
              </a:spcBef>
              <a:spcAft>
                <a:spcPts val="0"/>
              </a:spcAft>
              <a:buSzPts val="1000"/>
              <a:buFont typeface="Helvetica Neue"/>
              <a:buChar char="●"/>
            </a:pPr>
            <a:r>
              <a:rPr b="1" lang="en" sz="1000">
                <a:latin typeface="Helvetica Neue"/>
                <a:ea typeface="Helvetica Neue"/>
                <a:cs typeface="Helvetica Neue"/>
                <a:sym typeface="Helvetica Neue"/>
              </a:rPr>
              <a:t>Explainability of a system/technology </a:t>
            </a:r>
            <a:r>
              <a:rPr lang="en" sz="1000">
                <a:latin typeface="Helvetica Neue Light"/>
                <a:ea typeface="Helvetica Neue Light"/>
                <a:cs typeface="Helvetica Neue Light"/>
                <a:sym typeface="Helvetica Neue Light"/>
              </a:rPr>
              <a:t>is another issue that might be required for ethical reasons, </a:t>
            </a:r>
            <a:r>
              <a:rPr lang="en" sz="1000">
                <a:latin typeface="Helvetica Neue Light"/>
                <a:ea typeface="Helvetica Neue Light"/>
                <a:cs typeface="Helvetica Neue Light"/>
                <a:sym typeface="Helvetica Neue Light"/>
              </a:rPr>
              <a:t>e.g., when using NLP technology in the hiring process.</a:t>
            </a:r>
            <a:endParaRPr sz="1000">
              <a:latin typeface="Helvetica Neue Light"/>
              <a:ea typeface="Helvetica Neue Light"/>
              <a:cs typeface="Helvetica Neue Light"/>
              <a:sym typeface="Helvetica Neue Light"/>
            </a:endParaRPr>
          </a:p>
          <a:p>
            <a:pPr indent="-292100" lvl="0" marL="457200" rtl="0" algn="l">
              <a:lnSpc>
                <a:spcPct val="90000"/>
              </a:lnSpc>
              <a:spcBef>
                <a:spcPts val="0"/>
              </a:spcBef>
              <a:spcAft>
                <a:spcPts val="0"/>
              </a:spcAft>
              <a:buSzPts val="1000"/>
              <a:buFont typeface="Helvetica Neue"/>
              <a:buChar char="●"/>
            </a:pPr>
            <a:r>
              <a:rPr b="1" lang="en" sz="1000">
                <a:latin typeface="Helvetica Neue"/>
                <a:ea typeface="Helvetica Neue"/>
                <a:cs typeface="Helvetica Neue"/>
                <a:sym typeface="Helvetica Neue"/>
              </a:rPr>
              <a:t>Safety</a:t>
            </a:r>
            <a:r>
              <a:rPr lang="en" sz="1000">
                <a:latin typeface="Helvetica Neue Light"/>
                <a:ea typeface="Helvetica Neue Light"/>
                <a:cs typeface="Helvetica Neue Light"/>
                <a:sym typeface="Helvetica Neue Light"/>
              </a:rPr>
              <a:t> also is a related topic, of great importance for example in the area of autonomous driving.</a:t>
            </a:r>
            <a:endParaRPr sz="1000">
              <a:latin typeface="Helvetica Neue Light"/>
              <a:ea typeface="Helvetica Neue Light"/>
              <a:cs typeface="Helvetica Neue Light"/>
              <a:sym typeface="Helvetica Neue Light"/>
            </a:endParaRPr>
          </a:p>
          <a:p>
            <a:pPr indent="-292100" lvl="0" marL="457200" rtl="0" algn="l">
              <a:lnSpc>
                <a:spcPct val="90000"/>
              </a:lnSpc>
              <a:spcBef>
                <a:spcPts val="0"/>
              </a:spcBef>
              <a:spcAft>
                <a:spcPts val="0"/>
              </a:spcAft>
              <a:buSzPts val="1000"/>
              <a:buFont typeface="Helvetica Neue"/>
              <a:buChar char="●"/>
            </a:pPr>
            <a:r>
              <a:rPr b="1" lang="en" sz="1000">
                <a:latin typeface="Helvetica Neue"/>
                <a:ea typeface="Helvetica Neue"/>
                <a:cs typeface="Helvetica Neue"/>
                <a:sym typeface="Helvetica Neue"/>
              </a:rPr>
              <a:t>Pollution </a:t>
            </a:r>
            <a:r>
              <a:rPr lang="en" sz="1000">
                <a:latin typeface="Helvetica Neue Light"/>
                <a:ea typeface="Helvetica Neue Light"/>
                <a:cs typeface="Helvetica Neue Light"/>
                <a:sym typeface="Helvetica Neue Light"/>
              </a:rPr>
              <a:t>- CO2 emitted by NLP models ...</a:t>
            </a:r>
            <a:endParaRPr sz="1000">
              <a:latin typeface="Helvetica Neue Light"/>
              <a:ea typeface="Helvetica Neue Light"/>
              <a:cs typeface="Helvetica Neue Light"/>
              <a:sym typeface="Helvetica Neue Light"/>
            </a:endParaRPr>
          </a:p>
        </p:txBody>
      </p:sp>
      <p:sp>
        <p:nvSpPr>
          <p:cNvPr id="494" name="Google Shape;494;gc2bdfdda6e_0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c2bdfdda6e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c2bdfdda6e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90000"/>
              </a:lnSpc>
              <a:spcBef>
                <a:spcPts val="1000"/>
              </a:spcBef>
              <a:spcAft>
                <a:spcPts val="0"/>
              </a:spcAft>
              <a:buClr>
                <a:schemeClr val="dk1"/>
              </a:buClr>
              <a:buSzPts val="1100"/>
              <a:buFont typeface="Arial"/>
              <a:buNone/>
            </a:pPr>
            <a:r>
              <a:rPr b="1" lang="en" sz="1000"/>
              <a:t>Image Source:</a:t>
            </a:r>
            <a:endParaRPr b="1" sz="1000"/>
          </a:p>
          <a:p>
            <a:pPr indent="0" lvl="0" marL="0" rtl="0" algn="l">
              <a:lnSpc>
                <a:spcPct val="90000"/>
              </a:lnSpc>
              <a:spcBef>
                <a:spcPts val="1000"/>
              </a:spcBef>
              <a:spcAft>
                <a:spcPts val="0"/>
              </a:spcAft>
              <a:buClr>
                <a:schemeClr val="dk1"/>
              </a:buClr>
              <a:buSzPts val="1100"/>
              <a:buFont typeface="Arial"/>
              <a:buNone/>
            </a:pPr>
            <a:r>
              <a:rPr lang="en" sz="1100">
                <a:latin typeface="Arial"/>
                <a:ea typeface="Arial"/>
                <a:cs typeface="Arial"/>
                <a:sym typeface="Arial"/>
              </a:rPr>
              <a:t>Bild von</a:t>
            </a:r>
            <a:r>
              <a:rPr lang="en" sz="1100">
                <a:uFill>
                  <a:noFill/>
                </a:uFill>
                <a:latin typeface="Arial"/>
                <a:ea typeface="Arial"/>
                <a:cs typeface="Arial"/>
                <a:sym typeface="Arial"/>
                <a:hlinkClick r:id="rId2"/>
              </a:rPr>
              <a:t> </a:t>
            </a:r>
            <a:r>
              <a:rPr lang="en" sz="1100" u="sng">
                <a:solidFill>
                  <a:schemeClr val="hlink"/>
                </a:solidFill>
                <a:latin typeface="Arial"/>
                <a:ea typeface="Arial"/>
                <a:cs typeface="Arial"/>
                <a:sym typeface="Arial"/>
                <a:hlinkClick r:id="rId3"/>
              </a:rPr>
              <a:t>Peggy und Marco Lachmann-Anke</a:t>
            </a:r>
            <a:r>
              <a:rPr lang="en" sz="1100">
                <a:latin typeface="Arial"/>
                <a:ea typeface="Arial"/>
                <a:cs typeface="Arial"/>
                <a:sym typeface="Arial"/>
              </a:rPr>
              <a:t> auf</a:t>
            </a:r>
            <a:r>
              <a:rPr lang="en" sz="1100">
                <a:uFill>
                  <a:noFill/>
                </a:uFill>
                <a:latin typeface="Arial"/>
                <a:ea typeface="Arial"/>
                <a:cs typeface="Arial"/>
                <a:sym typeface="Arial"/>
                <a:hlinkClick r:id="rId4"/>
              </a:rPr>
              <a:t> </a:t>
            </a:r>
            <a:r>
              <a:rPr lang="en" sz="1100" u="sng">
                <a:solidFill>
                  <a:schemeClr val="hlink"/>
                </a:solidFill>
                <a:latin typeface="Arial"/>
                <a:ea typeface="Arial"/>
                <a:cs typeface="Arial"/>
                <a:sym typeface="Arial"/>
                <a:hlinkClick r:id="rId5"/>
              </a:rPr>
              <a:t>Pixabay</a:t>
            </a:r>
            <a:endParaRPr sz="1000"/>
          </a:p>
          <a:p>
            <a:pPr indent="0" lvl="0" marL="0" rtl="0" algn="l">
              <a:spcBef>
                <a:spcPts val="0"/>
              </a:spcBef>
              <a:spcAft>
                <a:spcPts val="0"/>
              </a:spcAft>
              <a:buNone/>
            </a:pPr>
            <a:r>
              <a:t/>
            </a:r>
            <a:endParaRPr/>
          </a:p>
        </p:txBody>
      </p:sp>
      <p:sp>
        <p:nvSpPr>
          <p:cNvPr id="553" name="Google Shape;553;gc2bdfdda6e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gbf61f8993c_1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61" name="Google Shape;561;gbf61f8993c_1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a:t>Image Source:</a:t>
            </a:r>
            <a:endParaRPr b="1"/>
          </a:p>
          <a:p>
            <a:pPr indent="0" lvl="0" marL="0" rtl="0" algn="l">
              <a:spcBef>
                <a:spcPts val="0"/>
              </a:spcBef>
              <a:spcAft>
                <a:spcPts val="0"/>
              </a:spcAft>
              <a:buNone/>
            </a:pPr>
            <a:r>
              <a:rPr lang="en"/>
              <a:t>https://en.wikipedia.org/wiki/Association_for_Computational_Linguistics#/media/File:Association_for_Computational_Linguistics_logo.svg</a:t>
            </a:r>
            <a:endParaRPr/>
          </a:p>
        </p:txBody>
      </p:sp>
      <p:sp>
        <p:nvSpPr>
          <p:cNvPr id="562" name="Google Shape;562;gbf61f8993c_1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gc2bdfdda6e_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0" name="Google Shape;570;gc2bdfdda6e_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a:t>List of Case Studies:</a:t>
            </a:r>
            <a:endParaRPr b="1"/>
          </a:p>
          <a:p>
            <a:pPr indent="0" lvl="0" marL="0" rtl="0" algn="l">
              <a:spcBef>
                <a:spcPts val="0"/>
              </a:spcBef>
              <a:spcAft>
                <a:spcPts val="0"/>
              </a:spcAft>
              <a:buNone/>
            </a:pPr>
            <a:r>
              <a:rPr lang="en" u="sng">
                <a:solidFill>
                  <a:schemeClr val="hlink"/>
                </a:solidFill>
                <a:hlinkClick r:id="rId2"/>
              </a:rPr>
              <a:t>https://aclweb.org/aclwiki/Notes_on_Teaching_Ethics_in_NLP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We suggest that you ask students to discuss one of the case studies on the list linked above (homework?).</a:t>
            </a:r>
            <a:endParaRPr/>
          </a:p>
          <a:p>
            <a:pPr indent="0" lvl="0" marL="0" rtl="0" algn="l">
              <a:spcBef>
                <a:spcPts val="0"/>
              </a:spcBef>
              <a:spcAft>
                <a:spcPts val="0"/>
              </a:spcAft>
              <a:buNone/>
            </a:pPr>
            <a:r>
              <a:t/>
            </a:r>
            <a:endParaRPr/>
          </a:p>
          <a:p>
            <a:pPr indent="0" lvl="0" marL="0" rtl="0" algn="l">
              <a:spcBef>
                <a:spcPts val="0"/>
              </a:spcBef>
              <a:spcAft>
                <a:spcPts val="0"/>
              </a:spcAft>
              <a:buClr>
                <a:schemeClr val="dk1"/>
              </a:buClr>
              <a:buSzPts val="1100"/>
              <a:buFont typeface="Arial"/>
              <a:buNone/>
            </a:pPr>
            <a:r>
              <a:rPr lang="en"/>
              <a:t>Alternative setup:</a:t>
            </a:r>
            <a:endParaRPr/>
          </a:p>
          <a:p>
            <a:pPr indent="0" lvl="0" marL="0" rtl="0" algn="l">
              <a:spcBef>
                <a:spcPts val="0"/>
              </a:spcBef>
              <a:spcAft>
                <a:spcPts val="0"/>
              </a:spcAft>
              <a:buClr>
                <a:schemeClr val="dk1"/>
              </a:buClr>
              <a:buSzPts val="1100"/>
              <a:buFont typeface="Arial"/>
              <a:buNone/>
            </a:pPr>
            <a:r>
              <a:rPr lang="en"/>
              <a:t>One group tries to find arguments against a given task, the other group tries to defend it.</a:t>
            </a:r>
            <a:endParaRPr/>
          </a:p>
        </p:txBody>
      </p:sp>
      <p:sp>
        <p:nvSpPr>
          <p:cNvPr id="571" name="Google Shape;571;gc2bdfdda6e_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gc4edc03bfb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77" name="Google Shape;577;gc4edc03bfb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8" name="Google Shape;578;gc4edc03bfb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2" name="Shape 582"/>
        <p:cNvGrpSpPr/>
        <p:nvPr/>
      </p:nvGrpSpPr>
      <p:grpSpPr>
        <a:xfrm>
          <a:off x="0" y="0"/>
          <a:ext cx="0" cy="0"/>
          <a:chOff x="0" y="0"/>
          <a:chExt cx="0" cy="0"/>
        </a:xfrm>
      </p:grpSpPr>
      <p:sp>
        <p:nvSpPr>
          <p:cNvPr id="583" name="Google Shape;583;gbf61f8993c_10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584" name="Google Shape;584;gbf61f8993c_10_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5" name="Google Shape;585;gbf61f8993c_10_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0" name="Shape 590"/>
        <p:cNvGrpSpPr/>
        <p:nvPr/>
      </p:nvGrpSpPr>
      <p:grpSpPr>
        <a:xfrm>
          <a:off x="0" y="0"/>
          <a:ext cx="0" cy="0"/>
          <a:chOff x="0" y="0"/>
          <a:chExt cx="0" cy="0"/>
        </a:xfrm>
      </p:grpSpPr>
      <p:sp>
        <p:nvSpPr>
          <p:cNvPr id="591" name="Google Shape;591;gc4e20fd49b_2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2" name="Google Shape;592;gc4e20fd49b_2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2d9bfe681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2d9bfe681_1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a:solidFill>
                  <a:srgbClr val="FF0000"/>
                </a:solidFill>
              </a:rPr>
              <a:t>Hints for lecturers when designing </a:t>
            </a:r>
            <a:r>
              <a:rPr b="1" lang="en">
                <a:solidFill>
                  <a:srgbClr val="FF0000"/>
                </a:solidFill>
              </a:rPr>
              <a:t>exam questions</a:t>
            </a:r>
            <a:r>
              <a:rPr b="1" lang="en">
                <a:solidFill>
                  <a:srgbClr val="FF0000"/>
                </a:solidFill>
              </a:rPr>
              <a:t>:</a:t>
            </a:r>
            <a:endParaRPr>
              <a:solidFill>
                <a:srgbClr val="FF0000"/>
              </a:solidFill>
            </a:endParaRPr>
          </a:p>
          <a:p>
            <a:pPr indent="0" lvl="0" marL="0" rtl="0" algn="l">
              <a:spcBef>
                <a:spcPts val="0"/>
              </a:spcBef>
              <a:spcAft>
                <a:spcPts val="0"/>
              </a:spcAft>
              <a:buNone/>
            </a:pPr>
            <a:r>
              <a:rPr lang="en"/>
              <a:t>Please do </a:t>
            </a:r>
            <a:r>
              <a:rPr b="1" lang="en"/>
              <a:t>not</a:t>
            </a:r>
            <a:r>
              <a:rPr lang="en"/>
              <a:t> make your students learn the definitions / explanations stated in this presentation by heart. Most of the concepts mentioned here are not generally clearly defined. The explanations are our attempt to contextualize the meaning of relevant terminology. We hope it is helpful, but this material is by no means intended to give “ultimate” definitions of any of the concepts. Instead, we suggest to pose a case-study type question that students are supposed to discuss from an ethical viewpoint.</a:t>
            </a:r>
            <a:endParaRPr/>
          </a:p>
        </p:txBody>
      </p:sp>
      <p:sp>
        <p:nvSpPr>
          <p:cNvPr id="127" name="Google Shape;127;gc2d9bfe681_1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6" name="Shape 596"/>
        <p:cNvGrpSpPr/>
        <p:nvPr/>
      </p:nvGrpSpPr>
      <p:grpSpPr>
        <a:xfrm>
          <a:off x="0" y="0"/>
          <a:ext cx="0" cy="0"/>
          <a:chOff x="0" y="0"/>
          <a:chExt cx="0" cy="0"/>
        </a:xfrm>
      </p:grpSpPr>
      <p:sp>
        <p:nvSpPr>
          <p:cNvPr id="597" name="Google Shape;597;gc4e20fd49b_2_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8" name="Google Shape;598;gc4e20fd49b_2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gc4e20fd49b_2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4" name="Google Shape;604;gc4e20fd49b_2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8" name="Shape 608"/>
        <p:cNvGrpSpPr/>
        <p:nvPr/>
      </p:nvGrpSpPr>
      <p:grpSpPr>
        <a:xfrm>
          <a:off x="0" y="0"/>
          <a:ext cx="0" cy="0"/>
          <a:chOff x="0" y="0"/>
          <a:chExt cx="0" cy="0"/>
        </a:xfrm>
      </p:grpSpPr>
      <p:sp>
        <p:nvSpPr>
          <p:cNvPr id="609" name="Google Shape;609;gc4e20fd49b_2_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gc4e20fd49b_2_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gc4e20fd49b_2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gc4e20fd49b_2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0" name="Shape 620"/>
        <p:cNvGrpSpPr/>
        <p:nvPr/>
      </p:nvGrpSpPr>
      <p:grpSpPr>
        <a:xfrm>
          <a:off x="0" y="0"/>
          <a:ext cx="0" cy="0"/>
          <a:chOff x="0" y="0"/>
          <a:chExt cx="0" cy="0"/>
        </a:xfrm>
      </p:grpSpPr>
      <p:sp>
        <p:nvSpPr>
          <p:cNvPr id="621" name="Google Shape;621;gc4e20fd49b_2_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2" name="Google Shape;622;gc4e20fd49b_2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c4e20fd49b_2_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8" name="Google Shape;628;gc4e20fd49b_2_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bf61f8993c_1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bf61f8993c_1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sz="1000"/>
              <a:t>What is Ethics?</a:t>
            </a:r>
            <a:endParaRPr b="1" sz="1000"/>
          </a:p>
          <a:p>
            <a:pPr indent="0" lvl="0" marL="0" rtl="0" algn="l">
              <a:spcBef>
                <a:spcPts val="0"/>
              </a:spcBef>
              <a:spcAft>
                <a:spcPts val="0"/>
              </a:spcAft>
              <a:buNone/>
            </a:pPr>
            <a:r>
              <a:rPr lang="en" sz="1000"/>
              <a:t>There are t</a:t>
            </a:r>
            <a:r>
              <a:rPr lang="en" sz="1000"/>
              <a:t>wo different usages of the term “Ethics.” The chief meaning of the word is “the philosophical study of morality.” However, there are also other usages of the term in general conversation. It is also used as a synonym for “morality,” and sometimes even more narrowly to refer to the moral code or system of a particular tradition, e.g., “professional ethics” or “Christian ethic.”</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The primary aim of ethics a branch of philosophy is to determine how one should live and which actions one </a:t>
            </a:r>
            <a:r>
              <a:rPr i="1" lang="en" sz="1000"/>
              <a:t>should </a:t>
            </a:r>
            <a:r>
              <a:rPr lang="en" sz="1000"/>
              <a:t>take. It differs from fields such as sociology or empirical psychology in that it does not aim to describe </a:t>
            </a:r>
            <a:r>
              <a:rPr i="1" lang="en" sz="1000"/>
              <a:t>how </a:t>
            </a:r>
            <a:r>
              <a:rPr lang="en" sz="1000"/>
              <a:t>humans live or which actions they </a:t>
            </a:r>
            <a:r>
              <a:rPr i="1" lang="en" sz="1000"/>
              <a:t>do </a:t>
            </a:r>
            <a:r>
              <a:rPr lang="en" sz="1000"/>
              <a:t>take. As an analogy, ethics and the other above mentioned fields are in a similar relationship as the study of agriculture versus botany. Agriculture is a practical discipline with the aim of optimizing outcome, while the latter is a science that seeks descriptions and explanations.</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 sz="1000"/>
              <a:t>References:</a:t>
            </a:r>
            <a:endParaRPr b="1" sz="1000"/>
          </a:p>
          <a:p>
            <a:pPr indent="-292100" lvl="0" marL="457200" rtl="0" algn="l">
              <a:spcBef>
                <a:spcPts val="0"/>
              </a:spcBef>
              <a:spcAft>
                <a:spcPts val="0"/>
              </a:spcAft>
              <a:buSzPts val="1000"/>
              <a:buChar char="-"/>
            </a:pPr>
            <a:r>
              <a:rPr lang="en" sz="1000"/>
              <a:t>John Deigh: An Introduction to Ethics. Cambridge 2010. Page 7.</a:t>
            </a:r>
            <a:endParaRPr sz="1000"/>
          </a:p>
          <a:p>
            <a:pPr indent="0" lvl="0" marL="0" rtl="0" algn="l">
              <a:spcBef>
                <a:spcPts val="0"/>
              </a:spcBef>
              <a:spcAft>
                <a:spcPts val="0"/>
              </a:spcAft>
              <a:buNone/>
            </a:pPr>
            <a:r>
              <a:t/>
            </a:r>
            <a:endParaRPr sz="1000"/>
          </a:p>
        </p:txBody>
      </p:sp>
      <p:sp>
        <p:nvSpPr>
          <p:cNvPr id="134" name="Google Shape;134;gbf61f8993c_1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bf61f8993c_10_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bf61f8993c_10_5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sz="1000"/>
              <a:t>What is Morality?</a:t>
            </a:r>
            <a:endParaRPr b="1" sz="1000"/>
          </a:p>
          <a:p>
            <a:pPr indent="0" lvl="0" marL="0" rtl="0" algn="l">
              <a:spcBef>
                <a:spcPts val="0"/>
              </a:spcBef>
              <a:spcAft>
                <a:spcPts val="0"/>
              </a:spcAft>
              <a:buNone/>
            </a:pPr>
            <a:r>
              <a:rPr lang="en" sz="1000"/>
              <a:t>Ethics as a philosophical discipline studies morality as a universal concept, not the conventional moral code of communities (which would be the subject of social sciences).</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b="1" lang="en" sz="1000"/>
              <a:t>References</a:t>
            </a:r>
            <a:endParaRPr b="1" sz="1000"/>
          </a:p>
          <a:p>
            <a:pPr indent="-292100" lvl="0" marL="457200" rtl="0" algn="l">
              <a:spcBef>
                <a:spcPts val="0"/>
              </a:spcBef>
              <a:spcAft>
                <a:spcPts val="0"/>
              </a:spcAft>
              <a:buSzPts val="1000"/>
              <a:buChar char="-"/>
            </a:pPr>
            <a:r>
              <a:rPr lang="en" sz="1000"/>
              <a:t>John Deigh: An Introduction to Ethics. Cambridge 2010. Page 8.</a:t>
            </a:r>
            <a:endParaRPr sz="1000"/>
          </a:p>
        </p:txBody>
      </p:sp>
      <p:sp>
        <p:nvSpPr>
          <p:cNvPr id="143" name="Google Shape;143;gbf61f8993c_10_5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
              <a:t>There is no clear answer to the trolley problem and results are also </a:t>
            </a:r>
            <a:r>
              <a:rPr b="1" lang="en"/>
              <a:t>culture-specific</a:t>
            </a:r>
            <a:r>
              <a:rPr lang="en"/>
              <a:t>, i.e. dependent on the underlying moral values of a society.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Example shows a variant of the trolley problem that comes up for autonomous cars. Algorithm might need to decide whether to run over a </a:t>
            </a:r>
            <a:r>
              <a:rPr lang="en"/>
              <a:t>toddler</a:t>
            </a:r>
            <a:r>
              <a:rPr lang="en"/>
              <a:t> or an elderly person. Results differ remarkably between countries.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[Author note: quite big differences between some European </a:t>
            </a:r>
            <a:r>
              <a:rPr lang="en"/>
              <a:t>countries</a:t>
            </a:r>
            <a:r>
              <a:rPr lang="en"/>
              <a:t> are unexpected]</a:t>
            </a:r>
            <a:endParaRPr/>
          </a:p>
        </p:txBody>
      </p:sp>
      <p:sp>
        <p:nvSpPr>
          <p:cNvPr id="152" name="Google Shape;15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c4e20fd49b_2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c4e20fd49b_2_1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b="1" lang="en" sz="1000">
                <a:solidFill>
                  <a:srgbClr val="000000"/>
                </a:solidFill>
              </a:rPr>
              <a:t>Ethics != Law</a:t>
            </a:r>
            <a:r>
              <a:rPr lang="en" sz="1000">
                <a:solidFill>
                  <a:srgbClr val="000000"/>
                </a:solidFill>
              </a:rPr>
              <a:t>: </a:t>
            </a:r>
            <a:r>
              <a:rPr lang="en" sz="1000"/>
              <a:t>Ethically questionable behavior is not necessary illegal, illegal behavior is not necessary unethical.</a:t>
            </a:r>
            <a:endParaRPr sz="1000"/>
          </a:p>
          <a:p>
            <a:pPr indent="0" lvl="0" marL="0" rtl="0" algn="l">
              <a:spcBef>
                <a:spcPts val="0"/>
              </a:spcBef>
              <a:spcAft>
                <a:spcPts val="0"/>
              </a:spcAft>
              <a:buNone/>
            </a:pPr>
            <a:r>
              <a:t/>
            </a:r>
            <a:endParaRPr b="1" sz="1000"/>
          </a:p>
          <a:p>
            <a:pPr indent="0" lvl="0" marL="0" rtl="0" algn="l">
              <a:spcBef>
                <a:spcPts val="0"/>
              </a:spcBef>
              <a:spcAft>
                <a:spcPts val="0"/>
              </a:spcAft>
              <a:buNone/>
            </a:pPr>
            <a:r>
              <a:rPr b="1" lang="en" sz="1000"/>
              <a:t>Side note</a:t>
            </a:r>
            <a:r>
              <a:rPr lang="en" sz="1000"/>
              <a:t>: Often, in the area of using, annotating, or mining text, </a:t>
            </a:r>
            <a:r>
              <a:rPr lang="en" sz="1000" u="sng"/>
              <a:t>copyright</a:t>
            </a:r>
            <a:r>
              <a:rPr lang="en" sz="1000"/>
              <a:t> issues arise, which may even be country-specific. In addition, using particular methods may violate patent claims. These are legal issues that are beyond the scope of this crash course.</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t>We are assuming a legal code  in which cheating on a spouse is not illegal: https://en.wikipedia.org/wiki/Adultery#Punishment</a:t>
            </a:r>
            <a:endParaRPr sz="1000"/>
          </a:p>
        </p:txBody>
      </p:sp>
      <p:sp>
        <p:nvSpPr>
          <p:cNvPr id="163" name="Google Shape;163;gc4e20fd49b_2_1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0" name="Shape 70"/>
        <p:cNvGrpSpPr/>
        <p:nvPr/>
      </p:nvGrpSpPr>
      <p:grpSpPr>
        <a:xfrm>
          <a:off x="0" y="0"/>
          <a:ext cx="0" cy="0"/>
          <a:chOff x="0" y="0"/>
          <a:chExt cx="0" cy="0"/>
        </a:xfrm>
      </p:grpSpPr>
      <p:sp>
        <p:nvSpPr>
          <p:cNvPr id="71" name="Google Shape;71;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6" name="Shape 76"/>
        <p:cNvGrpSpPr/>
        <p:nvPr/>
      </p:nvGrpSpPr>
      <p:grpSpPr>
        <a:xfrm>
          <a:off x="0" y="0"/>
          <a:ext cx="0" cy="0"/>
          <a:chOff x="0" y="0"/>
          <a:chExt cx="0" cy="0"/>
        </a:xfrm>
      </p:grpSpPr>
      <p:sp>
        <p:nvSpPr>
          <p:cNvPr id="77" name="Google Shape;77;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und Inhalt">
  <p:cSld name="Titel und Inhalt">
    <p:spTree>
      <p:nvGrpSpPr>
        <p:cNvPr id="21" name="Shape 21"/>
        <p:cNvGrpSpPr/>
        <p:nvPr/>
      </p:nvGrpSpPr>
      <p:grpSpPr>
        <a:xfrm>
          <a:off x="0" y="0"/>
          <a:ext cx="0" cy="0"/>
          <a:chOff x="0" y="0"/>
          <a:chExt cx="0" cy="0"/>
        </a:xfrm>
      </p:grpSpPr>
      <p:sp>
        <p:nvSpPr>
          <p:cNvPr id="22" name="Google Shape;22;p3"/>
          <p:cNvSpPr txBox="1"/>
          <p:nvPr>
            <p:ph idx="11" type="ftr"/>
          </p:nvPr>
        </p:nvSpPr>
        <p:spPr>
          <a:xfrm>
            <a:off x="478367" y="6553201"/>
            <a:ext cx="10610851" cy="23177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5" name="Shape 25"/>
        <p:cNvGrpSpPr/>
        <p:nvPr/>
      </p:nvGrpSpPr>
      <p:grpSpPr>
        <a:xfrm>
          <a:off x="0" y="0"/>
          <a:ext cx="0" cy="0"/>
          <a:chOff x="0" y="0"/>
          <a:chExt cx="0" cy="0"/>
        </a:xfrm>
      </p:grpSpPr>
      <p:sp>
        <p:nvSpPr>
          <p:cNvPr id="26" name="Google Shape;26;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2" name="Google Shape;32;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5" name="Shape 35"/>
        <p:cNvGrpSpPr/>
        <p:nvPr/>
      </p:nvGrpSpPr>
      <p:grpSpPr>
        <a:xfrm>
          <a:off x="0" y="0"/>
          <a:ext cx="0" cy="0"/>
          <a:chOff x="0" y="0"/>
          <a:chExt cx="0" cy="0"/>
        </a:xfrm>
      </p:grpSpPr>
      <p:sp>
        <p:nvSpPr>
          <p:cNvPr id="36" name="Google Shape;36;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5" name="Google Shape;45;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1" name="Shape 51"/>
        <p:cNvGrpSpPr/>
        <p:nvPr/>
      </p:nvGrpSpPr>
      <p:grpSpPr>
        <a:xfrm>
          <a:off x="0" y="0"/>
          <a:ext cx="0" cy="0"/>
          <a:chOff x="0" y="0"/>
          <a:chExt cx="0" cy="0"/>
        </a:xfrm>
      </p:grpSpPr>
      <p:sp>
        <p:nvSpPr>
          <p:cNvPr id="52" name="Google Shape;52;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6" name="Shape 56"/>
        <p:cNvGrpSpPr/>
        <p:nvPr/>
      </p:nvGrpSpPr>
      <p:grpSpPr>
        <a:xfrm>
          <a:off x="0" y="0"/>
          <a:ext cx="0" cy="0"/>
          <a:chOff x="0" y="0"/>
          <a:chExt cx="0" cy="0"/>
        </a:xfrm>
      </p:grpSpPr>
      <p:sp>
        <p:nvSpPr>
          <p:cNvPr id="57" name="Google Shape;57;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9" name="Google Shape;59;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0" name="Google Shape;6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3" name="Shape 63"/>
        <p:cNvGrpSpPr/>
        <p:nvPr/>
      </p:nvGrpSpPr>
      <p:grpSpPr>
        <a:xfrm>
          <a:off x="0" y="0"/>
          <a:ext cx="0" cy="0"/>
          <a:chOff x="0" y="0"/>
          <a:chExt cx="0" cy="0"/>
        </a:xfrm>
      </p:grpSpPr>
      <p:sp>
        <p:nvSpPr>
          <p:cNvPr id="64" name="Google Shape;64;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10"/>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6" name="Google Shape;66;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7" name="Google Shape;67;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Helvetica Neue"/>
              <a:buNone/>
              <a:defRPr b="1" i="0" sz="4400" u="none" cap="none" strike="noStrik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Helvetica Neue Light"/>
              <a:buChar char="•"/>
              <a:defRPr i="0" sz="2800" u="none" cap="none" strike="noStrike">
                <a:solidFill>
                  <a:schemeClr val="dk1"/>
                </a:solidFill>
                <a:latin typeface="Helvetica Neue Light"/>
                <a:ea typeface="Helvetica Neue Light"/>
                <a:cs typeface="Helvetica Neue Light"/>
                <a:sym typeface="Helvetica Neue Light"/>
              </a:defRPr>
            </a:lvl1pPr>
            <a:lvl2pPr indent="-381000" lvl="1" marL="914400" marR="0" rtl="0" algn="l">
              <a:lnSpc>
                <a:spcPct val="90000"/>
              </a:lnSpc>
              <a:spcBef>
                <a:spcPts val="500"/>
              </a:spcBef>
              <a:spcAft>
                <a:spcPts val="0"/>
              </a:spcAft>
              <a:buClr>
                <a:schemeClr val="dk1"/>
              </a:buClr>
              <a:buSzPts val="2400"/>
              <a:buFont typeface="Helvetica Neue Light"/>
              <a:buChar char="•"/>
              <a:defRPr i="0" sz="2400" u="none" cap="none" strike="noStrike">
                <a:solidFill>
                  <a:schemeClr val="dk1"/>
                </a:solidFill>
                <a:latin typeface="Helvetica Neue Light"/>
                <a:ea typeface="Helvetica Neue Light"/>
                <a:cs typeface="Helvetica Neue Light"/>
                <a:sym typeface="Helvetica Neue Light"/>
              </a:defRPr>
            </a:lvl2pPr>
            <a:lvl3pPr indent="-355600" lvl="2" marL="1371600" marR="0" rtl="0" algn="l">
              <a:lnSpc>
                <a:spcPct val="90000"/>
              </a:lnSpc>
              <a:spcBef>
                <a:spcPts val="500"/>
              </a:spcBef>
              <a:spcAft>
                <a:spcPts val="0"/>
              </a:spcAft>
              <a:buClr>
                <a:schemeClr val="dk1"/>
              </a:buClr>
              <a:buSzPts val="2000"/>
              <a:buFont typeface="Helvetica Neue Light"/>
              <a:buChar char="•"/>
              <a:defRPr i="0" sz="2000" u="none" cap="none" strike="noStrike">
                <a:solidFill>
                  <a:schemeClr val="dk1"/>
                </a:solidFill>
                <a:latin typeface="Helvetica Neue Light"/>
                <a:ea typeface="Helvetica Neue Light"/>
                <a:cs typeface="Helvetica Neue Light"/>
                <a:sym typeface="Helvetica Neue Light"/>
              </a:defRPr>
            </a:lvl3pPr>
            <a:lvl4pPr indent="-342900" lvl="3" marL="1828800" marR="0" rtl="0" algn="l">
              <a:lnSpc>
                <a:spcPct val="90000"/>
              </a:lnSpc>
              <a:spcBef>
                <a:spcPts val="500"/>
              </a:spcBef>
              <a:spcAft>
                <a:spcPts val="0"/>
              </a:spcAft>
              <a:buClr>
                <a:schemeClr val="dk1"/>
              </a:buClr>
              <a:buSzPts val="1800"/>
              <a:buFont typeface="Helvetica Neue Light"/>
              <a:buChar char="•"/>
              <a:defRPr i="0" sz="1800" u="none" cap="none" strike="noStrike">
                <a:solidFill>
                  <a:schemeClr val="dk1"/>
                </a:solidFill>
                <a:latin typeface="Helvetica Neue Light"/>
                <a:ea typeface="Helvetica Neue Light"/>
                <a:cs typeface="Helvetica Neue Light"/>
                <a:sym typeface="Helvetica Neue Light"/>
              </a:defRPr>
            </a:lvl4pPr>
            <a:lvl5pPr indent="-342900" lvl="4" marL="2286000" marR="0" rtl="0" algn="l">
              <a:lnSpc>
                <a:spcPct val="90000"/>
              </a:lnSpc>
              <a:spcBef>
                <a:spcPts val="500"/>
              </a:spcBef>
              <a:spcAft>
                <a:spcPts val="0"/>
              </a:spcAft>
              <a:buClr>
                <a:schemeClr val="dk1"/>
              </a:buClr>
              <a:buSzPts val="1800"/>
              <a:buFont typeface="Helvetica Neue Light"/>
              <a:buChar char="•"/>
              <a:defRPr i="0" sz="1800" u="none" cap="none" strike="noStrike">
                <a:solidFill>
                  <a:schemeClr val="dk1"/>
                </a:solidFill>
                <a:latin typeface="Helvetica Neue Light"/>
                <a:ea typeface="Helvetica Neue Light"/>
                <a:cs typeface="Helvetica Neue Light"/>
                <a:sym typeface="Helvetica Neue Light"/>
              </a:defRPr>
            </a:lvl5pPr>
            <a:lvl6pPr indent="-342900" lvl="5" marL="2743200" marR="0" rtl="0" algn="l">
              <a:lnSpc>
                <a:spcPct val="90000"/>
              </a:lnSpc>
              <a:spcBef>
                <a:spcPts val="500"/>
              </a:spcBef>
              <a:spcAft>
                <a:spcPts val="0"/>
              </a:spcAft>
              <a:buClr>
                <a:schemeClr val="dk1"/>
              </a:buClr>
              <a:buSzPts val="1800"/>
              <a:buFont typeface="Helvetica Neue Light"/>
              <a:buChar char="•"/>
              <a:defRPr i="0" sz="1800" u="none" cap="none" strike="noStrike">
                <a:solidFill>
                  <a:schemeClr val="dk1"/>
                </a:solidFill>
                <a:latin typeface="Helvetica Neue Light"/>
                <a:ea typeface="Helvetica Neue Light"/>
                <a:cs typeface="Helvetica Neue Light"/>
                <a:sym typeface="Helvetica Neue Light"/>
              </a:defRPr>
            </a:lvl6pPr>
            <a:lvl7pPr indent="-342900" lvl="6" marL="3200400" marR="0" rtl="0" algn="l">
              <a:lnSpc>
                <a:spcPct val="90000"/>
              </a:lnSpc>
              <a:spcBef>
                <a:spcPts val="500"/>
              </a:spcBef>
              <a:spcAft>
                <a:spcPts val="0"/>
              </a:spcAft>
              <a:buClr>
                <a:schemeClr val="dk1"/>
              </a:buClr>
              <a:buSzPts val="1800"/>
              <a:buFont typeface="Helvetica Neue Light"/>
              <a:buChar char="•"/>
              <a:defRPr i="0" sz="1800" u="none" cap="none" strike="noStrike">
                <a:solidFill>
                  <a:schemeClr val="dk1"/>
                </a:solidFill>
                <a:latin typeface="Helvetica Neue Light"/>
                <a:ea typeface="Helvetica Neue Light"/>
                <a:cs typeface="Helvetica Neue Light"/>
                <a:sym typeface="Helvetica Neue Light"/>
              </a:defRPr>
            </a:lvl7pPr>
            <a:lvl8pPr indent="-342900" lvl="7" marL="3657600" marR="0" rtl="0" algn="l">
              <a:lnSpc>
                <a:spcPct val="90000"/>
              </a:lnSpc>
              <a:spcBef>
                <a:spcPts val="500"/>
              </a:spcBef>
              <a:spcAft>
                <a:spcPts val="0"/>
              </a:spcAft>
              <a:buClr>
                <a:schemeClr val="dk1"/>
              </a:buClr>
              <a:buSzPts val="1800"/>
              <a:buFont typeface="Helvetica Neue Light"/>
              <a:buChar char="•"/>
              <a:defRPr i="0" sz="1800" u="none" cap="none" strike="noStrike">
                <a:solidFill>
                  <a:schemeClr val="dk1"/>
                </a:solidFill>
                <a:latin typeface="Helvetica Neue Light"/>
                <a:ea typeface="Helvetica Neue Light"/>
                <a:cs typeface="Helvetica Neue Light"/>
                <a:sym typeface="Helvetica Neue Light"/>
              </a:defRPr>
            </a:lvl8pPr>
            <a:lvl9pPr indent="-342900" lvl="8" marL="4114800" marR="0" rtl="0" algn="l">
              <a:lnSpc>
                <a:spcPct val="90000"/>
              </a:lnSpc>
              <a:spcBef>
                <a:spcPts val="500"/>
              </a:spcBef>
              <a:spcAft>
                <a:spcPts val="0"/>
              </a:spcAft>
              <a:buClr>
                <a:schemeClr val="dk1"/>
              </a:buClr>
              <a:buSzPts val="1800"/>
              <a:buFont typeface="Helvetica Neue Light"/>
              <a:buChar char="•"/>
              <a:defRPr i="0" sz="1800" u="none" cap="none" strike="noStrike">
                <a:solidFill>
                  <a:schemeClr val="dk1"/>
                </a:solidFill>
                <a:latin typeface="Helvetica Neue Light"/>
                <a:ea typeface="Helvetica Neue Light"/>
                <a:cs typeface="Helvetica Neue Light"/>
                <a:sym typeface="Helvetica Neue Light"/>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hyperlink" Target="https://www.aclweb.org/anthology/P16-2096/"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1.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hyperlink" Target="https://pixabay.com/users/clker-free-vector-images-3736/?utm_source=link-attribution&amp;utm_medium=referral&amp;utm_campaign=image&amp;utm_content=32934" TargetMode="External"/><Relationship Id="rId5" Type="http://schemas.openxmlformats.org/officeDocument/2006/relationships/hyperlink" Target="https://pixabay.com/users/clker-free-vector-images-3736/?utm_source=link-attribution&amp;utm_medium=referral&amp;utm_campaign=image&amp;utm_content=32934" TargetMode="External"/><Relationship Id="rId6" Type="http://schemas.openxmlformats.org/officeDocument/2006/relationships/hyperlink" Target="https://pixabay.com/?utm_source=link-attribution&amp;utm_medium=referral&amp;utm_campaign=image&amp;utm_content=32934" TargetMode="External"/><Relationship Id="rId7" Type="http://schemas.openxmlformats.org/officeDocument/2006/relationships/hyperlink" Target="https://pixabay.com/?utm_source=link-attribution&amp;utm_medium=referral&amp;utm_campaign=image&amp;utm_content=32934"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comments" Target="../comments/commen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comments" Target="../comments/comment3.xml"/><Relationship Id="rId4" Type="http://schemas.openxmlformats.org/officeDocument/2006/relationships/image" Target="../media/image8.png"/><Relationship Id="rId5" Type="http://schemas.openxmlformats.org/officeDocument/2006/relationships/hyperlink" Target="https://ai.googleblog.com/2018/12/providing-gender-specific-translations.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hyperlink" Target="https://pixabay.com/de/users/gdj-1086657/?utm_source=link-attribution&amp;utm_medium=referral&amp;utm_campaign=image&amp;utm_content=1751201" TargetMode="External"/><Relationship Id="rId5" Type="http://schemas.openxmlformats.org/officeDocument/2006/relationships/hyperlink" Target="https://pixabay.com/de/users/gdj-1086657/?utm_source=link-attribution&amp;utm_medium=referral&amp;utm_campaign=image&amp;utm_content=1751201" TargetMode="External"/><Relationship Id="rId6" Type="http://schemas.openxmlformats.org/officeDocument/2006/relationships/hyperlink" Target="https://pixabay.com/de/?utm_source=link-attribution&amp;utm_medium=referral&amp;utm_campaign=image&amp;utm_content=1751201" TargetMode="External"/><Relationship Id="rId7" Type="http://schemas.openxmlformats.org/officeDocument/2006/relationships/hyperlink" Target="https://pixabay.com/de/?utm_source=link-attribution&amp;utm_medium=referral&amp;utm_campaign=image&amp;utm_content=1751201"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10.png"/><Relationship Id="rId5" Type="http://schemas.openxmlformats.org/officeDocument/2006/relationships/hyperlink" Target="https://www.aclweb.org/anthology/W17-1606.pdf"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hyperlink" Target="https://papers.nips.cc/paper/6228-man-is-to-computer-programmer-as-woman-is-to-homemaker-debiasing-word-embeddings.pdf" TargetMode="External"/><Relationship Id="rId5" Type="http://schemas.openxmlformats.org/officeDocument/2006/relationships/hyperlink" Target="https://papers.nips.cc/paper/6228-man-is-to-computer-programmer-as-woman-is-to-homemaker-debiasing-word-embeddings.pdf"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11.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comments" Target="../comments/comment4.xml"/><Relationship Id="rId4" Type="http://schemas.openxmlformats.org/officeDocument/2006/relationships/image" Target="../media/image16.png"/><Relationship Id="rId5" Type="http://schemas.openxmlformats.org/officeDocument/2006/relationships/hyperlink" Target="https://pixabay.com/de/users/gdj-1086657/?utm_source=link-attribution&amp;utm_medium=referral&amp;utm_campaign=image&amp;utm_content=5575189" TargetMode="External"/><Relationship Id="rId6" Type="http://schemas.openxmlformats.org/officeDocument/2006/relationships/hyperlink" Target="https://pixabay.com/de/users/gdj-1086657/?utm_source=link-attribution&amp;utm_medium=referral&amp;utm_campaign=image&amp;utm_content=5575189" TargetMode="External"/><Relationship Id="rId7" Type="http://schemas.openxmlformats.org/officeDocument/2006/relationships/hyperlink" Target="https://pixabay.com/de/?utm_source=link-attribution&amp;utm_medium=referral&amp;utm_campaign=image&amp;utm_content=5575189" TargetMode="External"/><Relationship Id="rId8" Type="http://schemas.openxmlformats.org/officeDocument/2006/relationships/hyperlink" Target="https://pixabay.com/de/?utm_source=link-attribution&amp;utm_medium=referral&amp;utm_campaign=image&amp;utm_content=5575189"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comments" Target="../comments/commen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hyperlink" Target="https://dl.acm.org/doi/10.1145/3442188.3445892" TargetMode="External"/><Relationship Id="rId4" Type="http://schemas.openxmlformats.org/officeDocument/2006/relationships/hyperlink" Target="https://arxiv.org/abs/1609.07236"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hyperlink" Target="https://gdpr.eu/" TargetMode="External"/><Relationship Id="rId4" Type="http://schemas.openxmlformats.org/officeDocument/2006/relationships/hyperlink" Target="https://oag.ca.gov/privacy/ccpa" TargetMode="External"/><Relationship Id="rId5" Type="http://schemas.openxmlformats.org/officeDocument/2006/relationships/image" Target="../media/image2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hyperlink" Target="https://looker.com/blog/big-data-ethics-privacy"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32.png"/><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26.png"/><Relationship Id="rId4" Type="http://schemas.openxmlformats.org/officeDocument/2006/relationships/image" Target="../media/image25.png"/><Relationship Id="rId5"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hyperlink" Target="https://papers.ssrn.com/sol3/papers.cfm?abstract_id=998565" TargetMode="External"/><Relationship Id="rId4" Type="http://schemas.openxmlformats.org/officeDocument/2006/relationships/hyperlink" Target="https://bits.blogs.nytimes.com/2013/04/23/germanys-complicated-relationship-with-google-street-view/"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2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2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1.xml"/><Relationship Id="rId3" Type="http://schemas.openxmlformats.org/officeDocument/2006/relationships/hyperlink" Target="https://www.aclweb.org/anthology/W19-3637/" TargetMode="External"/><Relationship Id="rId4" Type="http://schemas.openxmlformats.org/officeDocument/2006/relationships/hyperlink" Target="https://www.aclweb.org/anthology/"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33.png"/><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4.xml"/><Relationship Id="rId3" Type="http://schemas.openxmlformats.org/officeDocument/2006/relationships/hyperlink" Target="https://faculty.washington.edu/ebender/papers/Stochastic_Parrots.pdf" TargetMode="External"/><Relationship Id="rId4" Type="http://schemas.openxmlformats.org/officeDocument/2006/relationships/hyperlink" Target="https://arxiv.org/abs/1906.02243" TargetMode="External"/><Relationship Id="rId9" Type="http://schemas.openxmlformats.org/officeDocument/2006/relationships/image" Target="../media/image23.jpg"/><Relationship Id="rId5" Type="http://schemas.openxmlformats.org/officeDocument/2006/relationships/hyperlink" Target="https://pixabay.com/de/users/peggy_marco-1553824/?utm_source=link-attribution&amp;utm_medium=referral&amp;utm_campaign=image&amp;utm_content=1013746" TargetMode="External"/><Relationship Id="rId6" Type="http://schemas.openxmlformats.org/officeDocument/2006/relationships/hyperlink" Target="https://pixabay.com/de/users/peggy_marco-1553824/?utm_source=link-attribution&amp;utm_medium=referral&amp;utm_campaign=image&amp;utm_content=1013746" TargetMode="External"/><Relationship Id="rId7" Type="http://schemas.openxmlformats.org/officeDocument/2006/relationships/hyperlink" Target="https://pixabay.com/de/?utm_source=link-attribution&amp;utm_medium=referral&amp;utm_campaign=image&amp;utm_content=1013746" TargetMode="External"/><Relationship Id="rId8" Type="http://schemas.openxmlformats.org/officeDocument/2006/relationships/hyperlink" Target="https://pixabay.com/de/?utm_source=link-attribution&amp;utm_medium=referral&amp;utm_campaign=image&amp;utm_content=1013746"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 Id="rId3" Type="http://schemas.openxmlformats.org/officeDocument/2006/relationships/hyperlink" Target="https://www.acm.org/code-of-ethics" TargetMode="External"/><Relationship Id="rId4" Type="http://schemas.openxmlformats.org/officeDocument/2006/relationships/hyperlink" Target="https://2021.aclweb.org/ethics/Ethics-FAQ/" TargetMode="External"/><Relationship Id="rId5" Type="http://schemas.openxmlformats.org/officeDocument/2006/relationships/image" Target="../media/image2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hyperlink" Target="http://demo.clab.cs.cmu.edu/ethical_nlp2020/#readings" TargetMode="External"/><Relationship Id="rId4" Type="http://schemas.openxmlformats.org/officeDocument/2006/relationships/hyperlink" Target="https://web.stanford.edu/class/cs384/"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comments" Target="../comments/comment6.xml"/><Relationship Id="rId4" Type="http://schemas.openxmlformats.org/officeDocument/2006/relationships/hyperlink" Target="https://www.aclweb.org/anthology/L16-1252" TargetMode="External"/><Relationship Id="rId5" Type="http://schemas.openxmlformats.org/officeDocument/2006/relationships/hyperlink" Target="https://www.aclweb.org/anthology/P16-2096.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hyperlink" Target="https://www.aclweb.org/anthology/W17-1604.pdf" TargetMode="External"/><Relationship Id="rId4" Type="http://schemas.openxmlformats.org/officeDocument/2006/relationships/hyperlink" Target="https://journals.sagepub.com/doi/pdf/10.1177/2053951716679679"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hyperlink" Target="https://www.aclweb.org/anthology/W17-1606.pdf" TargetMode="External"/><Relationship Id="rId4" Type="http://schemas.openxmlformats.org/officeDocument/2006/relationships/hyperlink" Target="https://arxiv.org/pdf/1809.02208.pdf" TargetMode="External"/><Relationship Id="rId5" Type="http://schemas.openxmlformats.org/officeDocument/2006/relationships/hyperlink" Target="https://www.aclweb.org/anthology/P19-1164.pdf"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www.aclweb.org/anthology/W19-3504.pdf" TargetMode="External"/><Relationship Id="rId4" Type="http://schemas.openxmlformats.org/officeDocument/2006/relationships/hyperlink" Target="https://www.aclweb.org/anthology/P19-1163.pdf" TargetMode="Externa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hyperlink" Target="http://papers.nips.cc/paper/6228-man-is-to-computer-programmer-as-woman-is-to-homemaker-debiasing-word-embeddings.pdf" TargetMode="External"/><Relationship Id="rId4" Type="http://schemas.openxmlformats.org/officeDocument/2006/relationships/hyperlink" Target="https://arxiv.org/pdf/1608.07187.pdf" TargetMode="External"/><Relationship Id="rId5" Type="http://schemas.openxmlformats.org/officeDocument/2006/relationships/hyperlink" Target="https://www.aclweb.org/anthology/D19-1339.pdf" TargetMode="External"/><Relationship Id="rId6" Type="http://schemas.openxmlformats.org/officeDocument/2006/relationships/hyperlink" Target="https://www.aclweb.org/anthology/D17-1323.pdf"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hyperlink" Target="https://www.aclweb.org/anthology/W19-4401.pdf"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hyperlink" Target="https://www.aclweb.org/anthology/W19-3809.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comments" Target="../comments/comment1.xml"/><Relationship Id="rId4" Type="http://schemas.openxmlformats.org/officeDocument/2006/relationships/image" Target="../media/image13.png"/><Relationship Id="rId5"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1524000" y="2863273"/>
            <a:ext cx="9144000" cy="1201016"/>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90000"/>
              </a:lnSpc>
              <a:spcBef>
                <a:spcPts val="0"/>
              </a:spcBef>
              <a:spcAft>
                <a:spcPts val="0"/>
              </a:spcAft>
              <a:buClr>
                <a:schemeClr val="dk1"/>
              </a:buClr>
              <a:buSzPct val="100000"/>
              <a:buFont typeface="Calibri"/>
              <a:buNone/>
            </a:pPr>
            <a:r>
              <a:rPr lang="en" sz="5400"/>
              <a:t>A Crash Course on </a:t>
            </a:r>
            <a:r>
              <a:rPr lang="en" sz="5400"/>
              <a:t>Ethics in Natural Language Processing</a:t>
            </a:r>
            <a:endParaRPr sz="5400"/>
          </a:p>
        </p:txBody>
      </p:sp>
      <p:sp>
        <p:nvSpPr>
          <p:cNvPr id="87" name="Google Shape;87;p13"/>
          <p:cNvSpPr txBox="1"/>
          <p:nvPr>
            <p:ph idx="1" type="subTitle"/>
          </p:nvPr>
        </p:nvSpPr>
        <p:spPr>
          <a:xfrm>
            <a:off x="1524000" y="4340953"/>
            <a:ext cx="9144000" cy="901200"/>
          </a:xfrm>
          <a:prstGeom prst="rect">
            <a:avLst/>
          </a:prstGeom>
          <a:noFill/>
          <a:ln>
            <a:noFill/>
          </a:ln>
        </p:spPr>
        <p:txBody>
          <a:bodyPr anchorCtr="0" anchor="t" bIns="45700" lIns="91425" spcFirstLastPara="1" rIns="91425" wrap="square" tIns="45700">
            <a:noAutofit/>
          </a:bodyPr>
          <a:lstStyle/>
          <a:p>
            <a:pPr indent="0" lvl="0" marL="0" rtl="0" algn="ctr">
              <a:lnSpc>
                <a:spcPct val="150000"/>
              </a:lnSpc>
              <a:spcBef>
                <a:spcPts val="0"/>
              </a:spcBef>
              <a:spcAft>
                <a:spcPts val="0"/>
              </a:spcAft>
              <a:buClr>
                <a:schemeClr val="dk1"/>
              </a:buClr>
              <a:buSzPts val="1320"/>
              <a:buNone/>
            </a:pPr>
            <a:r>
              <a:rPr lang="en" sz="2220"/>
              <a:t>Version 1.0</a:t>
            </a:r>
            <a:endParaRPr sz="2220"/>
          </a:p>
          <a:p>
            <a:pPr indent="0" lvl="0" marL="0" rtl="0" algn="ctr">
              <a:lnSpc>
                <a:spcPct val="150000"/>
              </a:lnSpc>
              <a:spcBef>
                <a:spcPts val="0"/>
              </a:spcBef>
              <a:spcAft>
                <a:spcPts val="0"/>
              </a:spcAft>
              <a:buClr>
                <a:schemeClr val="dk1"/>
              </a:buClr>
              <a:buSzPts val="1320"/>
              <a:buNone/>
            </a:pPr>
            <a:r>
              <a:rPr lang="en" sz="2220"/>
              <a:t>Annemarie Friedrich and </a:t>
            </a:r>
            <a:r>
              <a:rPr lang="en" sz="2220"/>
              <a:t>Torsten Zesch</a:t>
            </a:r>
            <a:endParaRPr sz="2220"/>
          </a:p>
          <a:p>
            <a:pPr indent="0" lvl="0" marL="0" rtl="0" algn="ctr">
              <a:lnSpc>
                <a:spcPct val="150000"/>
              </a:lnSpc>
              <a:spcBef>
                <a:spcPts val="0"/>
              </a:spcBef>
              <a:spcAft>
                <a:spcPts val="0"/>
              </a:spcAft>
              <a:buClr>
                <a:schemeClr val="dk1"/>
              </a:buClr>
              <a:buSzPts val="1320"/>
              <a:buNone/>
            </a:pPr>
            <a:r>
              <a:rPr lang="en" sz="2220"/>
              <a:t>License: CC-BY</a:t>
            </a:r>
            <a:endParaRPr sz="2220"/>
          </a:p>
        </p:txBody>
      </p:sp>
      <p:pic>
        <p:nvPicPr>
          <p:cNvPr id="88" name="Google Shape;88;p13"/>
          <p:cNvPicPr preferRelativeResize="0"/>
          <p:nvPr/>
        </p:nvPicPr>
        <p:blipFill rotWithShape="1">
          <a:blip r:embed="rId3">
            <a:alphaModFix/>
          </a:blip>
          <a:srcRect b="0" l="0" r="0" t="0"/>
          <a:stretch/>
        </p:blipFill>
        <p:spPr>
          <a:xfrm>
            <a:off x="3984601" y="1297450"/>
            <a:ext cx="3853450" cy="1095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71" name="Shape 171"/>
        <p:cNvGrpSpPr/>
        <p:nvPr/>
      </p:nvGrpSpPr>
      <p:grpSpPr>
        <a:xfrm>
          <a:off x="0" y="0"/>
          <a:ext cx="0" cy="0"/>
          <a:chOff x="0" y="0"/>
          <a:chExt cx="0" cy="0"/>
        </a:xfrm>
      </p:grpSpPr>
      <p:sp>
        <p:nvSpPr>
          <p:cNvPr id="172" name="Google Shape;172;p2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Reading Assignment (Homework)</a:t>
            </a:r>
            <a:endParaRPr/>
          </a:p>
        </p:txBody>
      </p:sp>
      <p:sp>
        <p:nvSpPr>
          <p:cNvPr id="173" name="Google Shape;173;p22"/>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
              <a:t>Hovy &amp; Spruit: </a:t>
            </a:r>
            <a:r>
              <a:rPr lang="en" u="sng">
                <a:solidFill>
                  <a:schemeClr val="hlink"/>
                </a:solidFill>
                <a:hlinkClick r:id="rId3"/>
              </a:rPr>
              <a:t>The Social Impact of Natural Language Processing</a:t>
            </a:r>
            <a:r>
              <a:rPr lang="en"/>
              <a:t>. (ACL 2016)</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solidFill>
                  <a:srgbClr val="FF0000"/>
                </a:solidFill>
              </a:rPr>
              <a:t>TODO: add questions / instructions regarding the paper</a:t>
            </a:r>
            <a:endParaRPr>
              <a:solidFill>
                <a:srgbClr val="FF0000"/>
              </a:solidFill>
            </a:endParaRPr>
          </a:p>
          <a:p>
            <a:pPr indent="0" lvl="0" marL="0" rtl="0" algn="l">
              <a:spcBef>
                <a:spcPts val="1000"/>
              </a:spcBef>
              <a:spcAft>
                <a:spcPts val="0"/>
              </a:spcAft>
              <a:buNone/>
            </a:pPr>
            <a:r>
              <a:rPr lang="en">
                <a:solidFill>
                  <a:srgbClr val="FF0000"/>
                </a:solidFill>
              </a:rPr>
              <a:t>Political correctness classifier?</a:t>
            </a:r>
            <a:endParaRPr>
              <a:solidFill>
                <a:srgbClr val="FF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Source of Harm - Direct</a:t>
            </a:r>
            <a:endParaRPr/>
          </a:p>
        </p:txBody>
      </p:sp>
      <p:pic>
        <p:nvPicPr>
          <p:cNvPr id="180" name="Google Shape;180;p23"/>
          <p:cNvPicPr preferRelativeResize="0"/>
          <p:nvPr/>
        </p:nvPicPr>
        <p:blipFill>
          <a:blip r:embed="rId3">
            <a:alphaModFix/>
          </a:blip>
          <a:stretch>
            <a:fillRect/>
          </a:stretch>
        </p:blipFill>
        <p:spPr>
          <a:xfrm>
            <a:off x="10537150" y="2123125"/>
            <a:ext cx="1294775" cy="1439784"/>
          </a:xfrm>
          <a:prstGeom prst="rect">
            <a:avLst/>
          </a:prstGeom>
          <a:noFill/>
          <a:ln>
            <a:noFill/>
          </a:ln>
        </p:spPr>
      </p:pic>
      <p:sp>
        <p:nvSpPr>
          <p:cNvPr id="181" name="Google Shape;181;p23"/>
          <p:cNvSpPr/>
          <p:nvPr/>
        </p:nvSpPr>
        <p:spPr>
          <a:xfrm>
            <a:off x="9551225" y="2563350"/>
            <a:ext cx="750000" cy="66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p:nvPr/>
        </p:nvSpPr>
        <p:spPr>
          <a:xfrm>
            <a:off x="3609475" y="1862325"/>
            <a:ext cx="5678100" cy="2010600"/>
          </a:xfrm>
          <a:prstGeom prst="cube">
            <a:avLst>
              <a:gd fmla="val 9155" name="adj"/>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lt1"/>
                </a:solidFill>
              </a:rPr>
              <a:t>NLP System</a:t>
            </a:r>
            <a:endParaRPr b="1" sz="2300">
              <a:solidFill>
                <a:schemeClr val="lt1"/>
              </a:solidFill>
            </a:endParaRPr>
          </a:p>
        </p:txBody>
      </p:sp>
      <p:pic>
        <p:nvPicPr>
          <p:cNvPr id="183" name="Google Shape;183;p23"/>
          <p:cNvPicPr preferRelativeResize="0"/>
          <p:nvPr/>
        </p:nvPicPr>
        <p:blipFill>
          <a:blip r:embed="rId4">
            <a:alphaModFix/>
          </a:blip>
          <a:stretch>
            <a:fillRect/>
          </a:stretch>
        </p:blipFill>
        <p:spPr>
          <a:xfrm>
            <a:off x="8250522" y="5281363"/>
            <a:ext cx="975300" cy="854624"/>
          </a:xfrm>
          <a:prstGeom prst="rect">
            <a:avLst/>
          </a:prstGeom>
          <a:noFill/>
          <a:ln>
            <a:noFill/>
          </a:ln>
        </p:spPr>
      </p:pic>
      <p:sp>
        <p:nvSpPr>
          <p:cNvPr id="184" name="Google Shape;184;p23"/>
          <p:cNvSpPr txBox="1"/>
          <p:nvPr/>
        </p:nvSpPr>
        <p:spPr>
          <a:xfrm>
            <a:off x="3609475" y="5246975"/>
            <a:ext cx="3444300" cy="923400"/>
          </a:xfrm>
          <a:prstGeom prst="rect">
            <a:avLst/>
          </a:prstGeom>
          <a:solidFill>
            <a:srgbClr val="66CC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Helvetica Neue Light"/>
                <a:ea typeface="Helvetica Neue Light"/>
                <a:cs typeface="Helvetica Neue Light"/>
                <a:sym typeface="Helvetica Neue Light"/>
              </a:rPr>
              <a:t>analyzing medical documents</a:t>
            </a:r>
            <a:endParaRPr sz="2400">
              <a:latin typeface="Helvetica Neue Light"/>
              <a:ea typeface="Helvetica Neue Light"/>
              <a:cs typeface="Helvetica Neue Light"/>
              <a:sym typeface="Helvetica Neue Light"/>
            </a:endParaRPr>
          </a:p>
        </p:txBody>
      </p:sp>
      <p:sp>
        <p:nvSpPr>
          <p:cNvPr id="185" name="Google Shape;185;p23"/>
          <p:cNvSpPr txBox="1"/>
          <p:nvPr/>
        </p:nvSpPr>
        <p:spPr>
          <a:xfrm>
            <a:off x="9225825" y="5246975"/>
            <a:ext cx="2606100" cy="923400"/>
          </a:xfrm>
          <a:prstGeom prst="rect">
            <a:avLst/>
          </a:prstGeom>
          <a:solidFill>
            <a:srgbClr val="FFFF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Helvetica Neue Light"/>
                <a:ea typeface="Helvetica Neue Light"/>
                <a:cs typeface="Helvetica Neue Light"/>
                <a:sym typeface="Helvetica Neue Light"/>
              </a:rPr>
              <a:t>drug overdose killing the patient</a:t>
            </a:r>
            <a:endParaRPr sz="2400">
              <a:latin typeface="Helvetica Neue Light"/>
              <a:ea typeface="Helvetica Neue Light"/>
              <a:cs typeface="Helvetica Neue Light"/>
              <a:sym typeface="Helvetica Neue Light"/>
            </a:endParaRPr>
          </a:p>
        </p:txBody>
      </p:sp>
      <p:sp>
        <p:nvSpPr>
          <p:cNvPr id="186" name="Google Shape;186;p23"/>
          <p:cNvSpPr/>
          <p:nvPr/>
        </p:nvSpPr>
        <p:spPr>
          <a:xfrm>
            <a:off x="7346875" y="5375525"/>
            <a:ext cx="750000" cy="66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2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Dual Use</a:t>
            </a:r>
            <a:endParaRPr/>
          </a:p>
        </p:txBody>
      </p:sp>
      <p:pic>
        <p:nvPicPr>
          <p:cNvPr id="193" name="Google Shape;193;p24"/>
          <p:cNvPicPr preferRelativeResize="0"/>
          <p:nvPr/>
        </p:nvPicPr>
        <p:blipFill>
          <a:blip r:embed="rId3">
            <a:alphaModFix/>
          </a:blip>
          <a:stretch>
            <a:fillRect/>
          </a:stretch>
        </p:blipFill>
        <p:spPr>
          <a:xfrm>
            <a:off x="7407790" y="180325"/>
            <a:ext cx="2800685" cy="2061150"/>
          </a:xfrm>
          <a:prstGeom prst="rect">
            <a:avLst/>
          </a:prstGeom>
          <a:noFill/>
          <a:ln>
            <a:noFill/>
          </a:ln>
        </p:spPr>
      </p:pic>
      <p:graphicFrame>
        <p:nvGraphicFramePr>
          <p:cNvPr id="194" name="Google Shape;194;p24"/>
          <p:cNvGraphicFramePr/>
          <p:nvPr/>
        </p:nvGraphicFramePr>
        <p:xfrm>
          <a:off x="838200" y="2241463"/>
          <a:ext cx="3000000" cy="3000000"/>
        </p:xfrm>
        <a:graphic>
          <a:graphicData uri="http://schemas.openxmlformats.org/drawingml/2006/table">
            <a:tbl>
              <a:tblPr>
                <a:noFill/>
                <a:tableStyleId>{C083CAAF-AE24-46E2-A6FB-41ED7A24E551}</a:tableStyleId>
              </a:tblPr>
              <a:tblGrid>
                <a:gridCol w="3425075"/>
                <a:gridCol w="2977300"/>
                <a:gridCol w="4509150"/>
              </a:tblGrid>
              <a:tr h="609200">
                <a:tc>
                  <a:txBody>
                    <a:bodyPr/>
                    <a:lstStyle/>
                    <a:p>
                      <a:pPr indent="0" lvl="0" marL="0" rtl="0" algn="l">
                        <a:spcBef>
                          <a:spcPts val="0"/>
                        </a:spcBef>
                        <a:spcAft>
                          <a:spcPts val="0"/>
                        </a:spcAft>
                        <a:buNone/>
                      </a:pPr>
                      <a:r>
                        <a:rPr b="1" lang="en" sz="2700">
                          <a:latin typeface="Helvetica Neue"/>
                          <a:ea typeface="Helvetica Neue"/>
                          <a:cs typeface="Helvetica Neue"/>
                          <a:sym typeface="Helvetica Neue"/>
                        </a:rPr>
                        <a:t>NLP Task</a:t>
                      </a:r>
                      <a:endParaRPr b="1" sz="27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b="1" lang="en" sz="2700">
                          <a:latin typeface="Helvetica Neue"/>
                          <a:ea typeface="Helvetica Neue"/>
                          <a:cs typeface="Helvetica Neue"/>
                          <a:sym typeface="Helvetica Neue"/>
                        </a:rPr>
                        <a:t>Beneficial Use</a:t>
                      </a:r>
                      <a:endParaRPr b="1" sz="27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b="1" lang="en" sz="2700">
                          <a:latin typeface="Helvetica Neue"/>
                          <a:ea typeface="Helvetica Neue"/>
                          <a:cs typeface="Helvetica Neue"/>
                          <a:sym typeface="Helvetica Neue"/>
                        </a:rPr>
                        <a:t>Malicious Use</a:t>
                      </a:r>
                      <a:endParaRPr b="1" sz="2700">
                        <a:latin typeface="Helvetica Neue"/>
                        <a:ea typeface="Helvetica Neue"/>
                        <a:cs typeface="Helvetica Neue"/>
                        <a:sym typeface="Helvetica Neue"/>
                      </a:endParaRPr>
                    </a:p>
                  </a:txBody>
                  <a:tcPr marT="91425" marB="91425" marR="91425" marL="91425"/>
                </a:tc>
              </a:tr>
              <a:tr h="531100">
                <a:tc>
                  <a:txBody>
                    <a:bodyPr/>
                    <a:lstStyle/>
                    <a:p>
                      <a:pPr indent="0" lvl="0" marL="0" rtl="0" algn="l">
                        <a:spcBef>
                          <a:spcPts val="0"/>
                        </a:spcBef>
                        <a:spcAft>
                          <a:spcPts val="0"/>
                        </a:spcAft>
                        <a:buNone/>
                      </a:pPr>
                      <a:r>
                        <a:rPr lang="en" sz="2200">
                          <a:latin typeface="Helvetica Neue"/>
                          <a:ea typeface="Helvetica Neue"/>
                          <a:cs typeface="Helvetica Neue"/>
                          <a:sym typeface="Helvetica Neue"/>
                        </a:rPr>
                        <a:t>Hate speech detection</a:t>
                      </a:r>
                      <a:endParaRPr sz="22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2200">
                          <a:latin typeface="Helvetica Neue"/>
                          <a:ea typeface="Helvetica Neue"/>
                          <a:cs typeface="Helvetica Neue"/>
                          <a:sym typeface="Helvetica Neue"/>
                        </a:rPr>
                        <a:t>Fighting hate crimes</a:t>
                      </a:r>
                      <a:endParaRPr sz="22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2200">
                          <a:latin typeface="Helvetica Neue"/>
                          <a:ea typeface="Helvetica Neue"/>
                          <a:cs typeface="Helvetica Neue"/>
                          <a:sym typeface="Helvetica Neue"/>
                        </a:rPr>
                        <a:t>Censorship</a:t>
                      </a:r>
                      <a:r>
                        <a:rPr lang="en" sz="2200">
                          <a:latin typeface="Helvetica Neue"/>
                          <a:ea typeface="Helvetica Neue"/>
                          <a:cs typeface="Helvetica Neue"/>
                          <a:sym typeface="Helvetica Neue"/>
                        </a:rPr>
                        <a:t> of free speech</a:t>
                      </a:r>
                      <a:endParaRPr sz="2200">
                        <a:latin typeface="Helvetica Neue"/>
                        <a:ea typeface="Helvetica Neue"/>
                        <a:cs typeface="Helvetica Neue"/>
                        <a:sym typeface="Helvetica Neue"/>
                      </a:endParaRPr>
                    </a:p>
                  </a:txBody>
                  <a:tcPr marT="91425" marB="91425" marR="91425" marL="91425"/>
                </a:tc>
              </a:tr>
              <a:tr h="874750">
                <a:tc>
                  <a:txBody>
                    <a:bodyPr/>
                    <a:lstStyle/>
                    <a:p>
                      <a:pPr indent="0" lvl="0" marL="0" rtl="0" algn="l">
                        <a:spcBef>
                          <a:spcPts val="0"/>
                        </a:spcBef>
                        <a:spcAft>
                          <a:spcPts val="0"/>
                        </a:spcAft>
                        <a:buNone/>
                      </a:pPr>
                      <a:r>
                        <a:rPr lang="en" sz="2200">
                          <a:latin typeface="Helvetica Neue"/>
                          <a:ea typeface="Helvetica Neue"/>
                          <a:cs typeface="Helvetica Neue"/>
                          <a:sym typeface="Helvetica Neue"/>
                        </a:rPr>
                        <a:t>Detection of fake news / reviews</a:t>
                      </a:r>
                      <a:endParaRPr sz="22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2200">
                          <a:latin typeface="Helvetica Neue"/>
                          <a:ea typeface="Helvetica Neue"/>
                          <a:cs typeface="Helvetica Neue"/>
                          <a:sym typeface="Helvetica Neue"/>
                        </a:rPr>
                        <a:t>Fighting misinformation</a:t>
                      </a:r>
                      <a:endParaRPr sz="22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2200">
                          <a:latin typeface="Helvetica Neue"/>
                          <a:ea typeface="Helvetica Neue"/>
                          <a:cs typeface="Helvetica Neue"/>
                          <a:sym typeface="Helvetica Neue"/>
                        </a:rPr>
                        <a:t>Generation of fake news / reviews</a:t>
                      </a:r>
                      <a:endParaRPr sz="2200">
                        <a:latin typeface="Helvetica Neue"/>
                        <a:ea typeface="Helvetica Neue"/>
                        <a:cs typeface="Helvetica Neue"/>
                        <a:sym typeface="Helvetica Neue"/>
                      </a:endParaRPr>
                    </a:p>
                  </a:txBody>
                  <a:tcPr marT="91425" marB="91425" marR="91425" marL="91425"/>
                </a:tc>
              </a:tr>
              <a:tr h="531100">
                <a:tc>
                  <a:txBody>
                    <a:bodyPr/>
                    <a:lstStyle/>
                    <a:p>
                      <a:pPr indent="0" lvl="0" marL="0" rtl="0" algn="l">
                        <a:spcBef>
                          <a:spcPts val="0"/>
                        </a:spcBef>
                        <a:spcAft>
                          <a:spcPts val="0"/>
                        </a:spcAft>
                        <a:buNone/>
                      </a:pPr>
                      <a:r>
                        <a:rPr lang="en" sz="2200">
                          <a:latin typeface="Helvetica Neue"/>
                          <a:ea typeface="Helvetica Neue"/>
                          <a:cs typeface="Helvetica Neue"/>
                          <a:sym typeface="Helvetica Neue"/>
                        </a:rPr>
                        <a:t>...</a:t>
                      </a:r>
                      <a:endParaRPr sz="22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2200">
                          <a:latin typeface="Helvetica Neue"/>
                          <a:ea typeface="Helvetica Neue"/>
                          <a:cs typeface="Helvetica Neue"/>
                          <a:sym typeface="Helvetica Neue"/>
                        </a:rPr>
                        <a:t>...</a:t>
                      </a:r>
                      <a:endParaRPr sz="2200">
                        <a:latin typeface="Helvetica Neue"/>
                        <a:ea typeface="Helvetica Neue"/>
                        <a:cs typeface="Helvetica Neue"/>
                        <a:sym typeface="Helvetica Neue"/>
                      </a:endParaRPr>
                    </a:p>
                  </a:txBody>
                  <a:tcPr marT="91425" marB="91425" marR="91425" marL="91425"/>
                </a:tc>
                <a:tc>
                  <a:txBody>
                    <a:bodyPr/>
                    <a:lstStyle/>
                    <a:p>
                      <a:pPr indent="0" lvl="0" marL="0" rtl="0" algn="l">
                        <a:spcBef>
                          <a:spcPts val="0"/>
                        </a:spcBef>
                        <a:spcAft>
                          <a:spcPts val="0"/>
                        </a:spcAft>
                        <a:buNone/>
                      </a:pPr>
                      <a:r>
                        <a:rPr lang="en" sz="2200">
                          <a:latin typeface="Helvetica Neue"/>
                          <a:ea typeface="Helvetica Neue"/>
                          <a:cs typeface="Helvetica Neue"/>
                          <a:sym typeface="Helvetica Neue"/>
                        </a:rPr>
                        <a:t>...</a:t>
                      </a:r>
                      <a:endParaRPr sz="2200">
                        <a:latin typeface="Helvetica Neue"/>
                        <a:ea typeface="Helvetica Neue"/>
                        <a:cs typeface="Helvetica Neue"/>
                        <a:sym typeface="Helvetica Neue"/>
                      </a:endParaRPr>
                    </a:p>
                  </a:txBody>
                  <a:tcPr marT="91425" marB="91425" marR="91425" marL="91425"/>
                </a:tc>
              </a:tr>
            </a:tbl>
          </a:graphicData>
        </a:graphic>
      </p:graphicFrame>
      <p:sp>
        <p:nvSpPr>
          <p:cNvPr id="195" name="Google Shape;195;p24"/>
          <p:cNvSpPr txBox="1"/>
          <p:nvPr/>
        </p:nvSpPr>
        <p:spPr>
          <a:xfrm>
            <a:off x="336400" y="5190850"/>
            <a:ext cx="52044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4A86E8"/>
                </a:solidFill>
                <a:latin typeface="Helvetica Neue Light"/>
                <a:ea typeface="Helvetica Neue Light"/>
                <a:cs typeface="Helvetica Neue Light"/>
                <a:sym typeface="Helvetica Neue Light"/>
              </a:rPr>
              <a:t>Can you think of other NLP tasks that have beneficial but also potentially malicious uses?</a:t>
            </a:r>
            <a:endParaRPr sz="2400">
              <a:solidFill>
                <a:srgbClr val="4A86E8"/>
              </a:solidFill>
              <a:latin typeface="Helvetica Neue Light"/>
              <a:ea typeface="Helvetica Neue Light"/>
              <a:cs typeface="Helvetica Neue Light"/>
              <a:sym typeface="Helvetica Neue Light"/>
            </a:endParaRPr>
          </a:p>
        </p:txBody>
      </p:sp>
      <p:sp>
        <p:nvSpPr>
          <p:cNvPr id="196" name="Google Shape;196;p24"/>
          <p:cNvSpPr txBox="1"/>
          <p:nvPr/>
        </p:nvSpPr>
        <p:spPr>
          <a:xfrm>
            <a:off x="9563450" y="180325"/>
            <a:ext cx="2510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Image by</a:t>
            </a:r>
            <a:r>
              <a:rPr lang="en" sz="1100">
                <a:solidFill>
                  <a:schemeClr val="dk1"/>
                </a:solidFill>
                <a:uFill>
                  <a:noFill/>
                </a:uFill>
                <a:hlinkClick r:id="rId4">
                  <a:extLst>
                    <a:ext uri="{A12FA001-AC4F-418D-AE19-62706E023703}">
                      <ahyp:hlinkClr val="tx"/>
                    </a:ext>
                  </a:extLst>
                </a:hlinkClick>
              </a:rPr>
              <a:t> </a:t>
            </a:r>
            <a:r>
              <a:rPr lang="en" sz="1100" u="sng">
                <a:solidFill>
                  <a:schemeClr val="hlink"/>
                </a:solidFill>
                <a:hlinkClick r:id="rId5"/>
              </a:rPr>
              <a:t>Clker-Free-Vector-Images</a:t>
            </a:r>
            <a:r>
              <a:rPr lang="en" sz="1100">
                <a:solidFill>
                  <a:schemeClr val="dk1"/>
                </a:solidFill>
              </a:rPr>
              <a:t> from</a:t>
            </a:r>
            <a:r>
              <a:rPr lang="en" sz="1100">
                <a:solidFill>
                  <a:schemeClr val="dk1"/>
                </a:solidFill>
                <a:uFill>
                  <a:noFill/>
                </a:uFill>
                <a:hlinkClick r:id="rId6">
                  <a:extLst>
                    <a:ext uri="{A12FA001-AC4F-418D-AE19-62706E023703}">
                      <ahyp:hlinkClr val="tx"/>
                    </a:ext>
                  </a:extLst>
                </a:hlinkClick>
              </a:rPr>
              <a:t> </a:t>
            </a:r>
            <a:r>
              <a:rPr lang="en" sz="1100" u="sng">
                <a:solidFill>
                  <a:schemeClr val="hlink"/>
                </a:solidFill>
                <a:hlinkClick r:id="rId7"/>
              </a:rPr>
              <a:t>Pixabay</a:t>
            </a:r>
            <a:endParaRPr/>
          </a:p>
        </p:txBody>
      </p:sp>
      <p:sp>
        <p:nvSpPr>
          <p:cNvPr id="197" name="Google Shape;197;p24"/>
          <p:cNvSpPr txBox="1"/>
          <p:nvPr/>
        </p:nvSpPr>
        <p:spPr>
          <a:xfrm>
            <a:off x="6319700" y="5006200"/>
            <a:ext cx="55248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4A86E8"/>
                </a:solidFill>
                <a:latin typeface="Helvetica Neue Light"/>
                <a:ea typeface="Helvetica Neue Light"/>
                <a:cs typeface="Helvetica Neue Light"/>
                <a:sym typeface="Helvetica Neue Light"/>
              </a:rPr>
              <a:t>Assume you are publishing a piece of </a:t>
            </a:r>
            <a:r>
              <a:rPr lang="en" sz="2400">
                <a:solidFill>
                  <a:srgbClr val="4A86E8"/>
                </a:solidFill>
                <a:latin typeface="Helvetica Neue Light"/>
                <a:ea typeface="Helvetica Neue Light"/>
                <a:cs typeface="Helvetica Neue Light"/>
                <a:sym typeface="Helvetica Neue Light"/>
              </a:rPr>
              <a:t>software</a:t>
            </a:r>
            <a:r>
              <a:rPr lang="en" sz="2400">
                <a:solidFill>
                  <a:srgbClr val="4A86E8"/>
                </a:solidFill>
                <a:latin typeface="Helvetica Neue Light"/>
                <a:ea typeface="Helvetica Neue Light"/>
                <a:cs typeface="Helvetica Neue Light"/>
                <a:sym typeface="Helvetica Neue Light"/>
              </a:rPr>
              <a:t> on GitHub. Should you mention potential malicious uses in the corresponding Readme?</a:t>
            </a:r>
            <a:endParaRPr sz="2400">
              <a:solidFill>
                <a:srgbClr val="4A86E8"/>
              </a:solidFill>
              <a:latin typeface="Helvetica Neue Light"/>
              <a:ea typeface="Helvetica Neue Light"/>
              <a:cs typeface="Helvetica Neue Light"/>
              <a:sym typeface="Helvetica Neue 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2" name="Shape 202"/>
        <p:cNvGrpSpPr/>
        <p:nvPr/>
      </p:nvGrpSpPr>
      <p:grpSpPr>
        <a:xfrm>
          <a:off x="0" y="0"/>
          <a:ext cx="0" cy="0"/>
          <a:chOff x="0" y="0"/>
          <a:chExt cx="0" cy="0"/>
        </a:xfrm>
      </p:grpSpPr>
      <p:sp>
        <p:nvSpPr>
          <p:cNvPr id="203" name="Google Shape;203;p2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Source of Harm - Bias</a:t>
            </a:r>
            <a:endParaRPr/>
          </a:p>
        </p:txBody>
      </p:sp>
      <p:sp>
        <p:nvSpPr>
          <p:cNvPr id="204" name="Google Shape;204;p25"/>
          <p:cNvSpPr/>
          <p:nvPr/>
        </p:nvSpPr>
        <p:spPr>
          <a:xfrm>
            <a:off x="678400" y="2513700"/>
            <a:ext cx="1114008" cy="7912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t>Data</a:t>
            </a:r>
            <a:endParaRPr sz="2100"/>
          </a:p>
        </p:txBody>
      </p:sp>
      <p:pic>
        <p:nvPicPr>
          <p:cNvPr id="205" name="Google Shape;205;p25"/>
          <p:cNvPicPr preferRelativeResize="0"/>
          <p:nvPr/>
        </p:nvPicPr>
        <p:blipFill>
          <a:blip r:embed="rId4">
            <a:alphaModFix/>
          </a:blip>
          <a:stretch>
            <a:fillRect/>
          </a:stretch>
        </p:blipFill>
        <p:spPr>
          <a:xfrm>
            <a:off x="1355470" y="1709928"/>
            <a:ext cx="808415" cy="898952"/>
          </a:xfrm>
          <a:prstGeom prst="rect">
            <a:avLst/>
          </a:prstGeom>
          <a:noFill/>
          <a:ln>
            <a:noFill/>
          </a:ln>
        </p:spPr>
      </p:pic>
      <p:sp>
        <p:nvSpPr>
          <p:cNvPr id="206" name="Google Shape;206;p25"/>
          <p:cNvSpPr/>
          <p:nvPr/>
        </p:nvSpPr>
        <p:spPr>
          <a:xfrm>
            <a:off x="3609475" y="1709925"/>
            <a:ext cx="5678100" cy="2163600"/>
          </a:xfrm>
          <a:prstGeom prst="cube">
            <a:avLst>
              <a:gd fmla="val 915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t>NLP System</a:t>
            </a:r>
            <a:endParaRPr b="1" sz="2300"/>
          </a:p>
        </p:txBody>
      </p:sp>
      <p:sp>
        <p:nvSpPr>
          <p:cNvPr id="207" name="Google Shape;207;p25"/>
          <p:cNvSpPr/>
          <p:nvPr/>
        </p:nvSpPr>
        <p:spPr>
          <a:xfrm>
            <a:off x="2511663" y="2638650"/>
            <a:ext cx="750000" cy="66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08" name="Google Shape;208;p25"/>
          <p:cNvPicPr preferRelativeResize="0"/>
          <p:nvPr/>
        </p:nvPicPr>
        <p:blipFill>
          <a:blip r:embed="rId4">
            <a:alphaModFix/>
          </a:blip>
          <a:stretch>
            <a:fillRect/>
          </a:stretch>
        </p:blipFill>
        <p:spPr>
          <a:xfrm>
            <a:off x="10733199" y="2254275"/>
            <a:ext cx="808400" cy="898941"/>
          </a:xfrm>
          <a:prstGeom prst="rect">
            <a:avLst/>
          </a:prstGeom>
          <a:noFill/>
          <a:ln>
            <a:noFill/>
          </a:ln>
        </p:spPr>
      </p:pic>
      <p:sp>
        <p:nvSpPr>
          <p:cNvPr id="209" name="Google Shape;209;p25"/>
          <p:cNvSpPr/>
          <p:nvPr/>
        </p:nvSpPr>
        <p:spPr>
          <a:xfrm>
            <a:off x="9635375" y="2486250"/>
            <a:ext cx="750000" cy="66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214" name="Shape 214"/>
        <p:cNvGrpSpPr/>
        <p:nvPr/>
      </p:nvGrpSpPr>
      <p:grpSpPr>
        <a:xfrm>
          <a:off x="0" y="0"/>
          <a:ext cx="0" cy="0"/>
          <a:chOff x="0" y="0"/>
          <a:chExt cx="0" cy="0"/>
        </a:xfrm>
      </p:grpSpPr>
      <p:sp>
        <p:nvSpPr>
          <p:cNvPr id="215" name="Google Shape;215;p2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Doctor vs. Nurse</a:t>
            </a:r>
            <a:endParaRPr/>
          </a:p>
        </p:txBody>
      </p:sp>
      <p:sp>
        <p:nvSpPr>
          <p:cNvPr id="216" name="Google Shape;216;p26"/>
          <p:cNvSpPr txBox="1"/>
          <p:nvPr/>
        </p:nvSpPr>
        <p:spPr>
          <a:xfrm>
            <a:off x="435600" y="1690825"/>
            <a:ext cx="10432200" cy="51768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2800">
                <a:solidFill>
                  <a:schemeClr val="dk1"/>
                </a:solidFill>
                <a:latin typeface="Helvetica Neue Light"/>
                <a:ea typeface="Helvetica Neue Light"/>
                <a:cs typeface="Helvetica Neue Light"/>
                <a:sym typeface="Helvetica Neue Light"/>
              </a:rPr>
              <a:t>The doctor recommended to perform an X-ray.</a:t>
            </a:r>
            <a:endParaRPr sz="2800">
              <a:solidFill>
                <a:schemeClr val="dk1"/>
              </a:solidFill>
              <a:latin typeface="Helvetica Neue Light"/>
              <a:ea typeface="Helvetica Neue Light"/>
              <a:cs typeface="Helvetica Neue Light"/>
              <a:sym typeface="Helvetica Neue Light"/>
            </a:endParaRPr>
          </a:p>
          <a:p>
            <a:pPr indent="0" lvl="0" marL="0" rtl="0" algn="l">
              <a:lnSpc>
                <a:spcPct val="90000"/>
              </a:lnSpc>
              <a:spcBef>
                <a:spcPts val="1000"/>
              </a:spcBef>
              <a:spcAft>
                <a:spcPts val="0"/>
              </a:spcAft>
              <a:buClr>
                <a:schemeClr val="dk1"/>
              </a:buClr>
              <a:buSzPts val="1100"/>
              <a:buFont typeface="Arial"/>
              <a:buNone/>
            </a:pPr>
            <a:r>
              <a:rPr lang="en" sz="2800">
                <a:solidFill>
                  <a:srgbClr val="FF0000"/>
                </a:solidFill>
                <a:latin typeface="Helvetica Neue Light"/>
                <a:ea typeface="Helvetica Neue Light"/>
                <a:cs typeface="Helvetica Neue Light"/>
                <a:sym typeface="Helvetica Neue Light"/>
              </a:rPr>
              <a:t>He/She</a:t>
            </a:r>
            <a:r>
              <a:rPr lang="en" sz="2800">
                <a:solidFill>
                  <a:schemeClr val="dk1"/>
                </a:solidFill>
                <a:latin typeface="Helvetica Neue Light"/>
                <a:ea typeface="Helvetica Neue Light"/>
                <a:cs typeface="Helvetica Neue Light"/>
                <a:sym typeface="Helvetica Neue Light"/>
              </a:rPr>
              <a:t> said …</a:t>
            </a:r>
            <a:endParaRPr sz="2800">
              <a:solidFill>
                <a:schemeClr val="dk1"/>
              </a:solidFill>
              <a:latin typeface="Helvetica Neue Light"/>
              <a:ea typeface="Helvetica Neue Light"/>
              <a:cs typeface="Helvetica Neue Light"/>
              <a:sym typeface="Helvetica Neue Light"/>
            </a:endParaRPr>
          </a:p>
          <a:p>
            <a:pPr indent="0" lvl="0" marL="0" rtl="0" algn="l">
              <a:lnSpc>
                <a:spcPct val="90000"/>
              </a:lnSpc>
              <a:spcBef>
                <a:spcPts val="1000"/>
              </a:spcBef>
              <a:spcAft>
                <a:spcPts val="0"/>
              </a:spcAft>
              <a:buClr>
                <a:schemeClr val="dk1"/>
              </a:buClr>
              <a:buSzPts val="1100"/>
              <a:buFont typeface="Arial"/>
              <a:buNone/>
            </a:pPr>
            <a:r>
              <a:t/>
            </a:r>
            <a:endParaRPr sz="2800">
              <a:solidFill>
                <a:schemeClr val="dk1"/>
              </a:solidFill>
              <a:latin typeface="Helvetica Neue Light"/>
              <a:ea typeface="Helvetica Neue Light"/>
              <a:cs typeface="Helvetica Neue Light"/>
              <a:sym typeface="Helvetica Neue Light"/>
            </a:endParaRPr>
          </a:p>
          <a:p>
            <a:pPr indent="0" lvl="0" marL="0" rtl="0" algn="l">
              <a:lnSpc>
                <a:spcPct val="90000"/>
              </a:lnSpc>
              <a:spcBef>
                <a:spcPts val="1000"/>
              </a:spcBef>
              <a:spcAft>
                <a:spcPts val="0"/>
              </a:spcAft>
              <a:buNone/>
            </a:pPr>
            <a:r>
              <a:rPr lang="en" sz="2800">
                <a:solidFill>
                  <a:schemeClr val="dk1"/>
                </a:solidFill>
                <a:latin typeface="Helvetica Neue Light"/>
                <a:ea typeface="Helvetica Neue Light"/>
                <a:cs typeface="Helvetica Neue Light"/>
                <a:sym typeface="Helvetica Neue Light"/>
              </a:rPr>
              <a:t>The nurse recommended to perform an X-ray.</a:t>
            </a:r>
            <a:endParaRPr sz="2800">
              <a:solidFill>
                <a:schemeClr val="dk1"/>
              </a:solidFill>
              <a:latin typeface="Helvetica Neue Light"/>
              <a:ea typeface="Helvetica Neue Light"/>
              <a:cs typeface="Helvetica Neue Light"/>
              <a:sym typeface="Helvetica Neue Light"/>
            </a:endParaRPr>
          </a:p>
          <a:p>
            <a:pPr indent="0" lvl="0" marL="0" rtl="0" algn="l">
              <a:lnSpc>
                <a:spcPct val="90000"/>
              </a:lnSpc>
              <a:spcBef>
                <a:spcPts val="1000"/>
              </a:spcBef>
              <a:spcAft>
                <a:spcPts val="0"/>
              </a:spcAft>
              <a:buClr>
                <a:schemeClr val="dk1"/>
              </a:buClr>
              <a:buSzPts val="1100"/>
              <a:buFont typeface="Arial"/>
              <a:buNone/>
            </a:pPr>
            <a:r>
              <a:rPr lang="en" sz="2800">
                <a:solidFill>
                  <a:srgbClr val="FF0000"/>
                </a:solidFill>
                <a:latin typeface="Helvetica Neue Light"/>
                <a:ea typeface="Helvetica Neue Light"/>
                <a:cs typeface="Helvetica Neue Light"/>
                <a:sym typeface="Helvetica Neue Light"/>
              </a:rPr>
              <a:t>He/She</a:t>
            </a:r>
            <a:r>
              <a:rPr lang="en" sz="2800">
                <a:solidFill>
                  <a:schemeClr val="dk1"/>
                </a:solidFill>
                <a:latin typeface="Helvetica Neue Light"/>
                <a:ea typeface="Helvetica Neue Light"/>
                <a:cs typeface="Helvetica Neue Light"/>
                <a:sym typeface="Helvetica Neue Light"/>
              </a:rPr>
              <a:t> said …</a:t>
            </a:r>
            <a:endParaRPr sz="2800">
              <a:solidFill>
                <a:schemeClr val="dk1"/>
              </a:solidFill>
              <a:latin typeface="Helvetica Neue Light"/>
              <a:ea typeface="Helvetica Neue Light"/>
              <a:cs typeface="Helvetica Neue Light"/>
              <a:sym typeface="Helvetica Neue Light"/>
            </a:endParaRPr>
          </a:p>
          <a:p>
            <a:pPr indent="0" lvl="0" marL="0" rtl="0" algn="l">
              <a:lnSpc>
                <a:spcPct val="90000"/>
              </a:lnSpc>
              <a:spcBef>
                <a:spcPts val="1000"/>
              </a:spcBef>
              <a:spcAft>
                <a:spcPts val="0"/>
              </a:spcAft>
              <a:buClr>
                <a:schemeClr val="dk1"/>
              </a:buClr>
              <a:buSzPts val="1100"/>
              <a:buFont typeface="Arial"/>
              <a:buNone/>
            </a:pPr>
            <a:r>
              <a:t/>
            </a:r>
            <a:endParaRPr sz="2800">
              <a:solidFill>
                <a:srgbClr val="0070C0"/>
              </a:solidFill>
              <a:latin typeface="Helvetica Neue Light"/>
              <a:ea typeface="Helvetica Neue Light"/>
              <a:cs typeface="Helvetica Neue Light"/>
              <a:sym typeface="Helvetica Neue Light"/>
            </a:endParaRPr>
          </a:p>
          <a:p>
            <a:pPr indent="0" lvl="0" marL="0" rtl="0" algn="l">
              <a:lnSpc>
                <a:spcPct val="90000"/>
              </a:lnSpc>
              <a:spcBef>
                <a:spcPts val="1000"/>
              </a:spcBef>
              <a:spcAft>
                <a:spcPts val="0"/>
              </a:spcAft>
              <a:buClr>
                <a:schemeClr val="dk1"/>
              </a:buClr>
              <a:buSzPts val="1100"/>
              <a:buFont typeface="Arial"/>
              <a:buNone/>
            </a:pPr>
            <a:r>
              <a:rPr lang="en" sz="2800">
                <a:latin typeface="Helvetica Neue Light"/>
                <a:ea typeface="Helvetica Neue Light"/>
                <a:cs typeface="Helvetica Neue Light"/>
                <a:sym typeface="Helvetica Neue Light"/>
              </a:rPr>
              <a:t>Do you think “he” or “she” is a more likely continuation in the above cases (respectively)?</a:t>
            </a:r>
            <a:endParaRPr sz="2800">
              <a:latin typeface="Helvetica Neue Light"/>
              <a:ea typeface="Helvetica Neue Light"/>
              <a:cs typeface="Helvetica Neue Light"/>
              <a:sym typeface="Helvetica Neue Light"/>
            </a:endParaRPr>
          </a:p>
          <a:p>
            <a:pPr indent="0" lvl="0" marL="0" rtl="0" algn="l">
              <a:lnSpc>
                <a:spcPct val="90000"/>
              </a:lnSpc>
              <a:spcBef>
                <a:spcPts val="1000"/>
              </a:spcBef>
              <a:spcAft>
                <a:spcPts val="0"/>
              </a:spcAft>
              <a:buClr>
                <a:schemeClr val="dk1"/>
              </a:buClr>
              <a:buSzPts val="1100"/>
              <a:buFont typeface="Arial"/>
              <a:buNone/>
            </a:pPr>
            <a:r>
              <a:rPr lang="en" sz="2800">
                <a:latin typeface="Helvetica Neue Light"/>
                <a:ea typeface="Helvetica Neue Light"/>
                <a:cs typeface="Helvetica Neue Light"/>
                <a:sym typeface="Helvetica Neue Light"/>
              </a:rPr>
              <a:t>What would happen if you asked a large pre-trained language model?</a:t>
            </a:r>
            <a:endParaRPr sz="28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a:solidFill>
                <a:srgbClr val="0070C0"/>
              </a:solidFill>
              <a:latin typeface="Helvetica Neue Light"/>
              <a:ea typeface="Helvetica Neue Light"/>
              <a:cs typeface="Helvetica Neue Light"/>
              <a:sym typeface="Helvetica Neue Light"/>
            </a:endParaRPr>
          </a:p>
        </p:txBody>
      </p:sp>
      <p:pic>
        <p:nvPicPr>
          <p:cNvPr id="217" name="Google Shape;217;p26"/>
          <p:cNvPicPr preferRelativeResize="0"/>
          <p:nvPr/>
        </p:nvPicPr>
        <p:blipFill>
          <a:blip r:embed="rId3">
            <a:alphaModFix/>
          </a:blip>
          <a:stretch>
            <a:fillRect/>
          </a:stretch>
        </p:blipFill>
        <p:spPr>
          <a:xfrm>
            <a:off x="8003650" y="718625"/>
            <a:ext cx="4188351" cy="2719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id="223" name="Google Shape;223;p27"/>
          <p:cNvPicPr preferRelativeResize="0"/>
          <p:nvPr/>
        </p:nvPicPr>
        <p:blipFill>
          <a:blip r:embed="rId3">
            <a:alphaModFix/>
          </a:blip>
          <a:stretch>
            <a:fillRect/>
          </a:stretch>
        </p:blipFill>
        <p:spPr>
          <a:xfrm>
            <a:off x="289850" y="260425"/>
            <a:ext cx="11612300" cy="6337150"/>
          </a:xfrm>
          <a:prstGeom prst="rect">
            <a:avLst/>
          </a:prstGeom>
          <a:noFill/>
          <a:ln>
            <a:noFill/>
          </a:ln>
        </p:spPr>
      </p:pic>
      <p:sp>
        <p:nvSpPr>
          <p:cNvPr id="224" name="Google Shape;224;p27"/>
          <p:cNvSpPr txBox="1"/>
          <p:nvPr/>
        </p:nvSpPr>
        <p:spPr>
          <a:xfrm>
            <a:off x="6706450" y="6166475"/>
            <a:ext cx="49704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t>Image s</a:t>
            </a:r>
            <a:r>
              <a:rPr lang="en" sz="1600"/>
              <a:t>ource</a:t>
            </a:r>
            <a:r>
              <a:rPr lang="en" sz="1600"/>
              <a:t>: </a:t>
            </a:r>
            <a:r>
              <a:rPr lang="en" sz="1600"/>
              <a:t>https://arxiv.org/pdf/1809.02208.pdf </a:t>
            </a:r>
            <a:endParaRPr sz="1600"/>
          </a:p>
        </p:txBody>
      </p:sp>
      <p:sp>
        <p:nvSpPr>
          <p:cNvPr id="225" name="Google Shape;225;p27"/>
          <p:cNvSpPr txBox="1"/>
          <p:nvPr>
            <p:ph type="title"/>
          </p:nvPr>
        </p:nvSpPr>
        <p:spPr>
          <a:xfrm>
            <a:off x="2334825" y="260425"/>
            <a:ext cx="7611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Bias in Machine Translation</a:t>
            </a:r>
            <a:endParaRPr/>
          </a:p>
        </p:txBody>
      </p:sp>
      <p:sp>
        <p:nvSpPr>
          <p:cNvPr id="226" name="Google Shape;226;p27"/>
          <p:cNvSpPr txBox="1"/>
          <p:nvPr/>
        </p:nvSpPr>
        <p:spPr>
          <a:xfrm>
            <a:off x="3621700" y="1203225"/>
            <a:ext cx="52857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900">
                <a:solidFill>
                  <a:srgbClr val="4A86E8"/>
                </a:solidFill>
                <a:latin typeface="Helvetica Neue"/>
                <a:ea typeface="Helvetica Neue"/>
                <a:cs typeface="Helvetica Neue"/>
                <a:sym typeface="Helvetica Neue"/>
              </a:rPr>
              <a:t>Useful or harmful?</a:t>
            </a:r>
            <a:endParaRPr b="1" sz="3900">
              <a:solidFill>
                <a:srgbClr val="4A86E8"/>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Bias in Machine Translation</a:t>
            </a:r>
            <a:endParaRPr/>
          </a:p>
        </p:txBody>
      </p:sp>
      <p:pic>
        <p:nvPicPr>
          <p:cNvPr id="233" name="Google Shape;233;p28"/>
          <p:cNvPicPr preferRelativeResize="0"/>
          <p:nvPr/>
        </p:nvPicPr>
        <p:blipFill>
          <a:blip r:embed="rId4">
            <a:alphaModFix/>
          </a:blip>
          <a:stretch>
            <a:fillRect/>
          </a:stretch>
        </p:blipFill>
        <p:spPr>
          <a:xfrm>
            <a:off x="3888300" y="1501375"/>
            <a:ext cx="7774256" cy="4567375"/>
          </a:xfrm>
          <a:prstGeom prst="rect">
            <a:avLst/>
          </a:prstGeom>
          <a:noFill/>
          <a:ln>
            <a:noFill/>
          </a:ln>
        </p:spPr>
      </p:pic>
      <p:sp>
        <p:nvSpPr>
          <p:cNvPr id="234" name="Google Shape;234;p28"/>
          <p:cNvSpPr txBox="1"/>
          <p:nvPr/>
        </p:nvSpPr>
        <p:spPr>
          <a:xfrm>
            <a:off x="530450" y="5815875"/>
            <a:ext cx="98514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Image Source:</a:t>
            </a:r>
            <a:endParaRPr/>
          </a:p>
          <a:p>
            <a:pPr indent="0" lvl="0" marL="0" rtl="0" algn="l">
              <a:spcBef>
                <a:spcPts val="0"/>
              </a:spcBef>
              <a:spcAft>
                <a:spcPts val="0"/>
              </a:spcAft>
              <a:buNone/>
            </a:pPr>
            <a:r>
              <a:rPr lang="en" sz="2200" u="sng">
                <a:solidFill>
                  <a:schemeClr val="hlink"/>
                </a:solidFill>
                <a:hlinkClick r:id="rId5"/>
              </a:rPr>
              <a:t>https://ai.googleblog.com/2018/12/providing-gender-specific-translations.html</a:t>
            </a:r>
            <a:endParaRPr sz="2200"/>
          </a:p>
        </p:txBody>
      </p:sp>
      <p:sp>
        <p:nvSpPr>
          <p:cNvPr id="235" name="Google Shape;235;p28"/>
          <p:cNvSpPr txBox="1"/>
          <p:nvPr/>
        </p:nvSpPr>
        <p:spPr>
          <a:xfrm>
            <a:off x="530450" y="2064975"/>
            <a:ext cx="2898600" cy="831300"/>
          </a:xfrm>
          <a:prstGeom prst="rect">
            <a:avLst/>
          </a:prstGeom>
          <a:solidFill>
            <a:srgbClr val="EFEFEF"/>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100">
                <a:latin typeface="Helvetica Neue Light"/>
                <a:ea typeface="Helvetica Neue Light"/>
                <a:cs typeface="Helvetica Neue Light"/>
                <a:sym typeface="Helvetica Neue Light"/>
              </a:rPr>
              <a:t>Detecting gender-neutral queries</a:t>
            </a:r>
            <a:endParaRPr sz="2100">
              <a:latin typeface="Helvetica Neue Light"/>
              <a:ea typeface="Helvetica Neue Light"/>
              <a:cs typeface="Helvetica Neue Light"/>
              <a:sym typeface="Helvetica Neue Light"/>
            </a:endParaRPr>
          </a:p>
        </p:txBody>
      </p:sp>
      <p:sp>
        <p:nvSpPr>
          <p:cNvPr id="236" name="Google Shape;236;p28"/>
          <p:cNvSpPr txBox="1"/>
          <p:nvPr/>
        </p:nvSpPr>
        <p:spPr>
          <a:xfrm>
            <a:off x="530450" y="3270425"/>
            <a:ext cx="2898600" cy="1154400"/>
          </a:xfrm>
          <a:prstGeom prst="rect">
            <a:avLst/>
          </a:prstGeom>
          <a:solidFill>
            <a:srgbClr val="EFEFEF"/>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100">
                <a:latin typeface="Helvetica Neue Light"/>
                <a:ea typeface="Helvetica Neue Light"/>
                <a:cs typeface="Helvetica Neue Light"/>
                <a:sym typeface="Helvetica Neue Light"/>
              </a:rPr>
              <a:t>Generate gender-specific translations</a:t>
            </a:r>
            <a:endParaRPr sz="2100">
              <a:latin typeface="Helvetica Neue Light"/>
              <a:ea typeface="Helvetica Neue Light"/>
              <a:cs typeface="Helvetica Neue Light"/>
              <a:sym typeface="Helvetica Neue Light"/>
            </a:endParaRPr>
          </a:p>
        </p:txBody>
      </p:sp>
      <p:sp>
        <p:nvSpPr>
          <p:cNvPr id="237" name="Google Shape;237;p28"/>
          <p:cNvSpPr txBox="1"/>
          <p:nvPr/>
        </p:nvSpPr>
        <p:spPr>
          <a:xfrm>
            <a:off x="530450" y="4798975"/>
            <a:ext cx="2898600" cy="507900"/>
          </a:xfrm>
          <a:prstGeom prst="rect">
            <a:avLst/>
          </a:prstGeom>
          <a:solidFill>
            <a:srgbClr val="EFEFEF"/>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2100">
                <a:latin typeface="Helvetica Neue Light"/>
                <a:ea typeface="Helvetica Neue Light"/>
                <a:cs typeface="Helvetica Neue Light"/>
                <a:sym typeface="Helvetica Neue Light"/>
              </a:rPr>
              <a:t>Check for accuracy</a:t>
            </a:r>
            <a:endParaRPr sz="2100">
              <a:latin typeface="Helvetica Neue Light"/>
              <a:ea typeface="Helvetica Neue Light"/>
              <a:cs typeface="Helvetica Neue Light"/>
              <a:sym typeface="Helvetica Neue Light"/>
            </a:endParaRPr>
          </a:p>
        </p:txBody>
      </p:sp>
      <p:cxnSp>
        <p:nvCxnSpPr>
          <p:cNvPr id="238" name="Google Shape;238;p28"/>
          <p:cNvCxnSpPr>
            <a:endCxn id="236" idx="0"/>
          </p:cNvCxnSpPr>
          <p:nvPr/>
        </p:nvCxnSpPr>
        <p:spPr>
          <a:xfrm>
            <a:off x="1979750" y="2896325"/>
            <a:ext cx="0" cy="374100"/>
          </a:xfrm>
          <a:prstGeom prst="straightConnector1">
            <a:avLst/>
          </a:prstGeom>
          <a:noFill/>
          <a:ln cap="flat" cmpd="sng" w="28575">
            <a:solidFill>
              <a:schemeClr val="dk2"/>
            </a:solidFill>
            <a:prstDash val="solid"/>
            <a:round/>
            <a:headEnd len="med" w="med" type="none"/>
            <a:tailEnd len="med" w="med" type="triangle"/>
          </a:ln>
        </p:spPr>
      </p:cxnSp>
      <p:cxnSp>
        <p:nvCxnSpPr>
          <p:cNvPr id="239" name="Google Shape;239;p28"/>
          <p:cNvCxnSpPr>
            <a:endCxn id="237" idx="0"/>
          </p:cNvCxnSpPr>
          <p:nvPr/>
        </p:nvCxnSpPr>
        <p:spPr>
          <a:xfrm>
            <a:off x="1979750" y="4424875"/>
            <a:ext cx="0" cy="374100"/>
          </a:xfrm>
          <a:prstGeom prst="straightConnector1">
            <a:avLst/>
          </a:prstGeom>
          <a:noFill/>
          <a:ln cap="flat" cmpd="sng" w="28575">
            <a:solidFill>
              <a:schemeClr val="dk2"/>
            </a:solidFill>
            <a:prstDash val="solid"/>
            <a:round/>
            <a:headEnd len="med" w="med" type="none"/>
            <a:tailEnd len="med" w="med"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What is Bias?</a:t>
            </a:r>
            <a:endParaRPr/>
          </a:p>
        </p:txBody>
      </p:sp>
      <p:sp>
        <p:nvSpPr>
          <p:cNvPr id="246" name="Google Shape;246;p29"/>
          <p:cNvSpPr txBox="1"/>
          <p:nvPr>
            <p:ph idx="2" type="body"/>
          </p:nvPr>
        </p:nvSpPr>
        <p:spPr>
          <a:xfrm>
            <a:off x="838200" y="1825625"/>
            <a:ext cx="88818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
                <a:latin typeface="Helvetica Neue"/>
                <a:ea typeface="Helvetica Neue"/>
                <a:cs typeface="Helvetica Neue"/>
                <a:sym typeface="Helvetica Neue"/>
              </a:rPr>
              <a:t>Cognitive bias</a:t>
            </a:r>
            <a:r>
              <a:rPr lang="en"/>
              <a:t> arises due to the tendency of the human mind to categorize the world.</a:t>
            </a:r>
            <a:endParaRPr/>
          </a:p>
          <a:p>
            <a:pPr indent="0" lvl="0" marL="0" rtl="0" algn="l">
              <a:spcBef>
                <a:spcPts val="1000"/>
              </a:spcBef>
              <a:spcAft>
                <a:spcPts val="0"/>
              </a:spcAft>
              <a:buNone/>
            </a:pPr>
            <a:r>
              <a:rPr lang="en"/>
              <a:t>→ simplifies processing.</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en">
                <a:latin typeface="Helvetica Neue"/>
                <a:ea typeface="Helvetica Neue"/>
                <a:cs typeface="Helvetica Neue"/>
                <a:sym typeface="Helvetica Neue"/>
              </a:rPr>
              <a:t>Social biases</a:t>
            </a:r>
            <a:r>
              <a:rPr lang="en"/>
              <a:t> in data, algorithms, and applications</a:t>
            </a:r>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None/>
            </a:pPr>
            <a:r>
              <a:rPr b="1" lang="en">
                <a:latin typeface="Helvetica Neue"/>
                <a:ea typeface="Helvetica Neue"/>
                <a:cs typeface="Helvetica Neue"/>
                <a:sym typeface="Helvetica Neue"/>
              </a:rPr>
              <a:t>Statistical bias</a:t>
            </a:r>
            <a:r>
              <a:rPr lang="en"/>
              <a:t> in machine learning</a:t>
            </a:r>
            <a:endParaRPr/>
          </a:p>
          <a:p>
            <a:pPr indent="-342900" lvl="0" marL="457200" rtl="0" algn="l">
              <a:spcBef>
                <a:spcPts val="1000"/>
              </a:spcBef>
              <a:spcAft>
                <a:spcPts val="0"/>
              </a:spcAft>
              <a:buSzPts val="1800"/>
              <a:buChar char="-"/>
            </a:pPr>
            <a:r>
              <a:rPr b="1" lang="en">
                <a:latin typeface="Helvetica Neue"/>
                <a:ea typeface="Helvetica Neue"/>
                <a:cs typeface="Helvetica Neue"/>
                <a:sym typeface="Helvetica Neue"/>
              </a:rPr>
              <a:t>Inductive bias:</a:t>
            </a:r>
            <a:r>
              <a:rPr lang="en"/>
              <a:t> assumptions made by model about target function to generalize from data</a:t>
            </a:r>
            <a:endParaRPr/>
          </a:p>
        </p:txBody>
      </p:sp>
      <p:pic>
        <p:nvPicPr>
          <p:cNvPr id="247" name="Google Shape;247;p29"/>
          <p:cNvPicPr preferRelativeResize="0"/>
          <p:nvPr/>
        </p:nvPicPr>
        <p:blipFill>
          <a:blip r:embed="rId3">
            <a:alphaModFix/>
          </a:blip>
          <a:stretch>
            <a:fillRect/>
          </a:stretch>
        </p:blipFill>
        <p:spPr>
          <a:xfrm>
            <a:off x="9026175" y="2333900"/>
            <a:ext cx="3053251" cy="2595250"/>
          </a:xfrm>
          <a:prstGeom prst="rect">
            <a:avLst/>
          </a:prstGeom>
          <a:noFill/>
          <a:ln>
            <a:noFill/>
          </a:ln>
        </p:spPr>
      </p:pic>
      <p:sp>
        <p:nvSpPr>
          <p:cNvPr id="248" name="Google Shape;248;p29"/>
          <p:cNvSpPr txBox="1"/>
          <p:nvPr/>
        </p:nvSpPr>
        <p:spPr>
          <a:xfrm>
            <a:off x="10756500" y="1978225"/>
            <a:ext cx="1435500" cy="4926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lang="en" sz="1000">
                <a:solidFill>
                  <a:schemeClr val="dk1"/>
                </a:solidFill>
              </a:rPr>
              <a:t>Image by</a:t>
            </a:r>
            <a:r>
              <a:rPr lang="en" sz="1000">
                <a:solidFill>
                  <a:schemeClr val="dk1"/>
                </a:solidFill>
                <a:uFill>
                  <a:noFill/>
                </a:uFill>
                <a:hlinkClick r:id="rId4">
                  <a:extLst>
                    <a:ext uri="{A12FA001-AC4F-418D-AE19-62706E023703}">
                      <ahyp:hlinkClr val="tx"/>
                    </a:ext>
                  </a:extLst>
                </a:hlinkClick>
              </a:rPr>
              <a:t> </a:t>
            </a:r>
            <a:r>
              <a:rPr lang="en" sz="1000" u="sng">
                <a:solidFill>
                  <a:schemeClr val="hlink"/>
                </a:solidFill>
                <a:hlinkClick r:id="rId5"/>
              </a:rPr>
              <a:t>Gordon Johnson</a:t>
            </a:r>
            <a:r>
              <a:rPr lang="en" sz="1000">
                <a:solidFill>
                  <a:schemeClr val="dk1"/>
                </a:solidFill>
              </a:rPr>
              <a:t> on</a:t>
            </a:r>
            <a:r>
              <a:rPr lang="en" sz="1000">
                <a:solidFill>
                  <a:schemeClr val="dk1"/>
                </a:solidFill>
                <a:uFill>
                  <a:noFill/>
                </a:uFill>
                <a:hlinkClick r:id="rId6">
                  <a:extLst>
                    <a:ext uri="{A12FA001-AC4F-418D-AE19-62706E023703}">
                      <ahyp:hlinkClr val="tx"/>
                    </a:ext>
                  </a:extLst>
                </a:hlinkClick>
              </a:rPr>
              <a:t> </a:t>
            </a:r>
            <a:r>
              <a:rPr lang="en" sz="1000" u="sng">
                <a:solidFill>
                  <a:schemeClr val="hlink"/>
                </a:solidFill>
                <a:hlinkClick r:id="rId7"/>
              </a:rPr>
              <a:t>Pixabay</a:t>
            </a:r>
            <a:r>
              <a:rPr lang="en" sz="1000">
                <a:solidFill>
                  <a:schemeClr val="dk1"/>
                </a:solidFill>
                <a:latin typeface="Calibri"/>
                <a:ea typeface="Calibri"/>
                <a:cs typeface="Calibri"/>
                <a:sym typeface="Calibri"/>
              </a:rPr>
              <a:t>.</a:t>
            </a:r>
            <a:endParaRPr sz="100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sz="4300"/>
              <a:t>What is Bias? (Technical View)</a:t>
            </a:r>
            <a:endParaRPr sz="4300"/>
          </a:p>
        </p:txBody>
      </p:sp>
      <p:sp>
        <p:nvSpPr>
          <p:cNvPr id="255" name="Google Shape;255;p30"/>
          <p:cNvSpPr txBox="1"/>
          <p:nvPr/>
        </p:nvSpPr>
        <p:spPr>
          <a:xfrm>
            <a:off x="509625" y="1905725"/>
            <a:ext cx="5688600" cy="38871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b="1" lang="en" sz="3000">
                <a:solidFill>
                  <a:schemeClr val="dk1"/>
                </a:solidFill>
                <a:latin typeface="Helvetica Neue"/>
                <a:ea typeface="Helvetica Neue"/>
                <a:cs typeface="Helvetica Neue"/>
                <a:sym typeface="Helvetica Neue"/>
              </a:rPr>
              <a:t>Bias in machine learning</a:t>
            </a:r>
            <a:endParaRPr b="1" sz="30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b="1" sz="3000">
              <a:latin typeface="Helvetica Neue"/>
              <a:ea typeface="Helvetica Neue"/>
              <a:cs typeface="Helvetica Neue"/>
              <a:sym typeface="Helvetica Neue"/>
            </a:endParaRPr>
          </a:p>
          <a:p>
            <a:pPr indent="0" lvl="0" marL="0" rtl="0" algn="l">
              <a:spcBef>
                <a:spcPts val="0"/>
              </a:spcBef>
              <a:spcAft>
                <a:spcPts val="0"/>
              </a:spcAft>
              <a:buNone/>
            </a:pPr>
            <a:r>
              <a:rPr lang="en" sz="3000">
                <a:latin typeface="Helvetica Neue Light"/>
                <a:ea typeface="Helvetica Neue Light"/>
                <a:cs typeface="Helvetica Neue Light"/>
                <a:sym typeface="Helvetica Neue Light"/>
              </a:rPr>
              <a:t>Bayesian probabilities: prior</a:t>
            </a:r>
            <a:endParaRPr sz="30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3000">
              <a:latin typeface="Helvetica Neue Light"/>
              <a:ea typeface="Helvetica Neue Light"/>
              <a:cs typeface="Helvetica Neue Light"/>
              <a:sym typeface="Helvetica Neue Light"/>
            </a:endParaRPr>
          </a:p>
          <a:p>
            <a:pPr indent="0" lvl="0" marL="0" rtl="0" algn="l">
              <a:spcBef>
                <a:spcPts val="0"/>
              </a:spcBef>
              <a:spcAft>
                <a:spcPts val="0"/>
              </a:spcAft>
              <a:buNone/>
            </a:pPr>
            <a:r>
              <a:rPr lang="en" sz="3000">
                <a:latin typeface="Helvetica Neue Light"/>
                <a:ea typeface="Helvetica Neue Light"/>
                <a:cs typeface="Helvetica Neue Light"/>
                <a:sym typeface="Helvetica Neue Light"/>
              </a:rPr>
              <a:t>May be intended (e.g., domain </a:t>
            </a:r>
            <a:r>
              <a:rPr lang="en" sz="3000">
                <a:latin typeface="Helvetica Neue Light"/>
                <a:ea typeface="Helvetica Neue Light"/>
                <a:cs typeface="Helvetica Neue Light"/>
                <a:sym typeface="Helvetica Neue Light"/>
              </a:rPr>
              <a:t>adaptation) or unintended</a:t>
            </a:r>
            <a:endParaRPr sz="30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3000">
              <a:latin typeface="Helvetica Neue Light"/>
              <a:ea typeface="Helvetica Neue Light"/>
              <a:cs typeface="Helvetica Neue Light"/>
              <a:sym typeface="Helvetica Neue Light"/>
            </a:endParaRPr>
          </a:p>
          <a:p>
            <a:pPr indent="0" lvl="0" marL="0" rtl="0" algn="l">
              <a:lnSpc>
                <a:spcPct val="90000"/>
              </a:lnSpc>
              <a:spcBef>
                <a:spcPts val="1000"/>
              </a:spcBef>
              <a:spcAft>
                <a:spcPts val="0"/>
              </a:spcAft>
              <a:buClr>
                <a:schemeClr val="dk1"/>
              </a:buClr>
              <a:buSzPts val="1100"/>
              <a:buFont typeface="Arial"/>
              <a:buNone/>
            </a:pPr>
            <a:r>
              <a:rPr lang="en" sz="2800">
                <a:solidFill>
                  <a:srgbClr val="4A86E8"/>
                </a:solidFill>
                <a:latin typeface="Helvetica Neue Light"/>
                <a:ea typeface="Helvetica Neue Light"/>
                <a:cs typeface="Helvetica Neue Light"/>
                <a:sym typeface="Helvetica Neue Light"/>
              </a:rPr>
              <a:t>Is bias always a bad thing?</a:t>
            </a:r>
            <a:endParaRPr sz="3000">
              <a:latin typeface="Helvetica Neue Light"/>
              <a:ea typeface="Helvetica Neue Light"/>
              <a:cs typeface="Helvetica Neue Light"/>
              <a:sym typeface="Helvetica Neue Light"/>
            </a:endParaRPr>
          </a:p>
        </p:txBody>
      </p:sp>
      <p:pic>
        <p:nvPicPr>
          <p:cNvPr id="256" name="Google Shape;256;p30"/>
          <p:cNvPicPr preferRelativeResize="0"/>
          <p:nvPr/>
        </p:nvPicPr>
        <p:blipFill>
          <a:blip r:embed="rId3">
            <a:alphaModFix/>
          </a:blip>
          <a:stretch>
            <a:fillRect/>
          </a:stretch>
        </p:blipFill>
        <p:spPr>
          <a:xfrm>
            <a:off x="5978900" y="2447875"/>
            <a:ext cx="5986549" cy="2177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Why is Bias Problematic? (Social View)</a:t>
            </a:r>
            <a:endParaRPr u="sng"/>
          </a:p>
        </p:txBody>
      </p:sp>
      <p:sp>
        <p:nvSpPr>
          <p:cNvPr id="263" name="Google Shape;263;p31"/>
          <p:cNvSpPr txBox="1"/>
          <p:nvPr/>
        </p:nvSpPr>
        <p:spPr>
          <a:xfrm>
            <a:off x="8026975" y="1930513"/>
            <a:ext cx="3804600" cy="1990800"/>
          </a:xfrm>
          <a:prstGeom prst="rect">
            <a:avLst/>
          </a:prstGeom>
          <a:noFill/>
          <a:ln>
            <a:noFill/>
          </a:ln>
        </p:spPr>
        <p:txBody>
          <a:bodyPr anchorCtr="0" anchor="t" bIns="91425" lIns="91425" spcFirstLastPara="1" rIns="91425" wrap="square" tIns="91425">
            <a:spAutoFit/>
          </a:bodyPr>
          <a:lstStyle/>
          <a:p>
            <a:pPr indent="0" lvl="0" marL="0" rtl="0" algn="ctr">
              <a:lnSpc>
                <a:spcPct val="105000"/>
              </a:lnSpc>
              <a:spcBef>
                <a:spcPts val="0"/>
              </a:spcBef>
              <a:spcAft>
                <a:spcPts val="0"/>
              </a:spcAft>
              <a:buNone/>
            </a:pPr>
            <a:r>
              <a:rPr b="1" lang="en" sz="2000">
                <a:latin typeface="Helvetica Neue"/>
                <a:ea typeface="Helvetica Neue"/>
                <a:cs typeface="Helvetica Neue"/>
                <a:sym typeface="Helvetica Neue"/>
              </a:rPr>
              <a:t>NLP Applications</a:t>
            </a:r>
            <a:endParaRPr b="1" sz="2000">
              <a:latin typeface="Helvetica Neue"/>
              <a:ea typeface="Helvetica Neue"/>
              <a:cs typeface="Helvetica Neue"/>
              <a:sym typeface="Helvetica Neue"/>
            </a:endParaRPr>
          </a:p>
          <a:p>
            <a:pPr indent="0" lvl="0" marL="0" rtl="0" algn="ctr">
              <a:lnSpc>
                <a:spcPct val="105000"/>
              </a:lnSpc>
              <a:spcBef>
                <a:spcPts val="1600"/>
              </a:spcBef>
              <a:spcAft>
                <a:spcPts val="1600"/>
              </a:spcAft>
              <a:buNone/>
            </a:pPr>
            <a:r>
              <a:rPr lang="en" sz="2000">
                <a:latin typeface="Helvetica Neue"/>
                <a:ea typeface="Helvetica Neue"/>
                <a:cs typeface="Helvetica Neue"/>
                <a:sym typeface="Helvetica Neue"/>
              </a:rPr>
              <a:t>Employment matching, advertisement placement, parole decisions, search, chatbots, face recognition, ...</a:t>
            </a:r>
            <a:endParaRPr sz="2000">
              <a:latin typeface="Helvetica Neue"/>
              <a:ea typeface="Helvetica Neue"/>
              <a:cs typeface="Helvetica Neue"/>
              <a:sym typeface="Helvetica Neue"/>
            </a:endParaRPr>
          </a:p>
        </p:txBody>
      </p:sp>
      <p:sp>
        <p:nvSpPr>
          <p:cNvPr id="264" name="Google Shape;264;p31"/>
          <p:cNvSpPr txBox="1"/>
          <p:nvPr/>
        </p:nvSpPr>
        <p:spPr>
          <a:xfrm>
            <a:off x="7913075" y="4161000"/>
            <a:ext cx="3804600" cy="207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00">
                <a:latin typeface="Helvetica Neue"/>
                <a:ea typeface="Helvetica Neue"/>
                <a:cs typeface="Helvetica Neue"/>
                <a:sym typeface="Helvetica Neue"/>
              </a:rPr>
              <a:t>Social Stereotypes</a:t>
            </a:r>
            <a:endParaRPr b="1" sz="2000">
              <a:latin typeface="Helvetica Neue"/>
              <a:ea typeface="Helvetica Neue"/>
              <a:cs typeface="Helvetica Neue"/>
              <a:sym typeface="Helvetica Neue"/>
            </a:endParaRPr>
          </a:p>
          <a:p>
            <a:pPr indent="0" lvl="0" marL="0" rtl="0" algn="ctr">
              <a:spcBef>
                <a:spcPts val="0"/>
              </a:spcBef>
              <a:spcAft>
                <a:spcPts val="0"/>
              </a:spcAft>
              <a:buNone/>
            </a:pPr>
            <a:r>
              <a:t/>
            </a:r>
            <a:endParaRPr b="1" sz="2000">
              <a:latin typeface="Helvetica Neue"/>
              <a:ea typeface="Helvetica Neue"/>
              <a:cs typeface="Helvetica Neue"/>
              <a:sym typeface="Helvetica Neue"/>
            </a:endParaRPr>
          </a:p>
          <a:p>
            <a:pPr indent="0" lvl="0" marL="0" rtl="0" algn="ctr">
              <a:lnSpc>
                <a:spcPct val="105000"/>
              </a:lnSpc>
              <a:spcBef>
                <a:spcPts val="0"/>
              </a:spcBef>
              <a:spcAft>
                <a:spcPts val="1600"/>
              </a:spcAft>
              <a:buNone/>
            </a:pPr>
            <a:r>
              <a:rPr lang="en" sz="2000">
                <a:solidFill>
                  <a:schemeClr val="dk1"/>
                </a:solidFill>
                <a:latin typeface="Helvetica Neue"/>
                <a:ea typeface="Helvetica Neue"/>
                <a:cs typeface="Helvetica Neue"/>
                <a:sym typeface="Helvetica Neue"/>
              </a:rPr>
              <a:t>Gender, Race, Disability, Age, Sexual orientation, Culture, Class, Poverty, Language, Religion, National origin, ...</a:t>
            </a:r>
            <a:endParaRPr sz="2000">
              <a:latin typeface="Helvetica Neue"/>
              <a:ea typeface="Helvetica Neue"/>
              <a:cs typeface="Helvetica Neue"/>
              <a:sym typeface="Helvetica Neue"/>
            </a:endParaRPr>
          </a:p>
        </p:txBody>
      </p:sp>
      <p:pic>
        <p:nvPicPr>
          <p:cNvPr id="265" name="Google Shape;265;p31"/>
          <p:cNvPicPr preferRelativeResize="0"/>
          <p:nvPr/>
        </p:nvPicPr>
        <p:blipFill>
          <a:blip r:embed="rId3">
            <a:alphaModFix/>
          </a:blip>
          <a:stretch>
            <a:fillRect/>
          </a:stretch>
        </p:blipFill>
        <p:spPr>
          <a:xfrm>
            <a:off x="735750" y="1538425"/>
            <a:ext cx="6825624" cy="4743100"/>
          </a:xfrm>
          <a:prstGeom prst="rect">
            <a:avLst/>
          </a:prstGeom>
          <a:noFill/>
          <a:ln>
            <a:noFill/>
          </a:ln>
        </p:spPr>
      </p:pic>
      <p:sp>
        <p:nvSpPr>
          <p:cNvPr id="266" name="Google Shape;266;p31"/>
          <p:cNvSpPr txBox="1"/>
          <p:nvPr/>
        </p:nvSpPr>
        <p:spPr>
          <a:xfrm>
            <a:off x="468950" y="6129125"/>
            <a:ext cx="77568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latin typeface="Helvetica Neue Light"/>
                <a:ea typeface="Helvetica Neue Light"/>
                <a:cs typeface="Helvetica Neue Light"/>
                <a:sym typeface="Helvetica Neue Light"/>
              </a:rPr>
              <a:t>Sap et al.: </a:t>
            </a:r>
            <a:r>
              <a:rPr b="1" lang="en" sz="1700">
                <a:latin typeface="Helvetica Neue"/>
                <a:ea typeface="Helvetica Neue"/>
                <a:cs typeface="Helvetica Neue"/>
                <a:sym typeface="Helvetica Neue"/>
              </a:rPr>
              <a:t>The Risk of Racial Bias in Hate Speech Detection</a:t>
            </a:r>
            <a:r>
              <a:rPr lang="en" sz="1700">
                <a:latin typeface="Helvetica Neue Light"/>
                <a:ea typeface="Helvetica Neue Light"/>
                <a:cs typeface="Helvetica Neue Light"/>
                <a:sym typeface="Helvetica Neue Light"/>
              </a:rPr>
              <a:t>. ACL 2019.</a:t>
            </a:r>
            <a:endParaRPr sz="1700">
              <a:latin typeface="Helvetica Neue Light"/>
              <a:ea typeface="Helvetica Neue Light"/>
              <a:cs typeface="Helvetica Neue Light"/>
              <a:sym typeface="Helvetica Neue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93" name="Shape 93"/>
        <p:cNvGrpSpPr/>
        <p:nvPr/>
      </p:nvGrpSpPr>
      <p:grpSpPr>
        <a:xfrm>
          <a:off x="0" y="0"/>
          <a:ext cx="0" cy="0"/>
          <a:chOff x="0" y="0"/>
          <a:chExt cx="0" cy="0"/>
        </a:xfrm>
      </p:grpSpPr>
      <p:sp>
        <p:nvSpPr>
          <p:cNvPr id="94" name="Google Shape;94;p1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Ethics for NLP</a:t>
            </a:r>
            <a:endParaRPr/>
          </a:p>
        </p:txBody>
      </p:sp>
      <p:sp>
        <p:nvSpPr>
          <p:cNvPr id="95" name="Google Shape;95;p14"/>
          <p:cNvSpPr txBox="1"/>
          <p:nvPr>
            <p:ph idx="1" type="body"/>
          </p:nvPr>
        </p:nvSpPr>
        <p:spPr>
          <a:xfrm>
            <a:off x="838200" y="1825625"/>
            <a:ext cx="106875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1000"/>
              </a:spcBef>
              <a:spcAft>
                <a:spcPts val="0"/>
              </a:spcAft>
              <a:buNone/>
            </a:pPr>
            <a:r>
              <a:rPr lang="en"/>
              <a:t>What comes to your mind when you think of </a:t>
            </a:r>
            <a:r>
              <a:rPr b="1" lang="en">
                <a:latin typeface="Helvetica Neue"/>
                <a:ea typeface="Helvetica Neue"/>
                <a:cs typeface="Helvetica Neue"/>
                <a:sym typeface="Helvetica Neue"/>
              </a:rPr>
              <a:t>ethics</a:t>
            </a:r>
            <a:r>
              <a:rPr lang="en"/>
              <a:t>?</a:t>
            </a:r>
            <a:endParaRPr/>
          </a:p>
          <a:p>
            <a:pPr indent="0" lvl="0" marL="0" rtl="0" algn="l">
              <a:lnSpc>
                <a:spcPct val="115000"/>
              </a:lnSpc>
              <a:spcBef>
                <a:spcPts val="1000"/>
              </a:spcBef>
              <a:spcAft>
                <a:spcPts val="0"/>
              </a:spcAft>
              <a:buNone/>
            </a:pPr>
            <a:r>
              <a:rPr lang="en"/>
              <a:t>What comes to your mind when you think about </a:t>
            </a:r>
            <a:r>
              <a:rPr b="1" lang="en">
                <a:latin typeface="Helvetica Neue"/>
                <a:ea typeface="Helvetica Neue"/>
                <a:cs typeface="Helvetica Neue"/>
                <a:sym typeface="Helvetica Neue"/>
              </a:rPr>
              <a:t>ethics for NLP</a:t>
            </a:r>
            <a:r>
              <a:rPr lang="en"/>
              <a:t>?</a:t>
            </a:r>
            <a:endParaRPr/>
          </a:p>
          <a:p>
            <a:pPr indent="0" lvl="0" marL="0" rtl="0" algn="l">
              <a:lnSpc>
                <a:spcPct val="115000"/>
              </a:lnSpc>
              <a:spcBef>
                <a:spcPts val="1000"/>
              </a:spcBef>
              <a:spcAft>
                <a:spcPts val="0"/>
              </a:spcAft>
              <a:buNone/>
            </a:pPr>
            <a:r>
              <a:rPr lang="en"/>
              <a:t>Have you encountered any </a:t>
            </a:r>
            <a:r>
              <a:rPr b="1" lang="en">
                <a:latin typeface="Helvetica Neue"/>
                <a:ea typeface="Helvetica Neue"/>
                <a:cs typeface="Helvetica Neue"/>
                <a:sym typeface="Helvetica Neue"/>
              </a:rPr>
              <a:t>ethical problems</a:t>
            </a:r>
            <a:r>
              <a:rPr lang="en"/>
              <a:t> in your life?</a:t>
            </a:r>
            <a:endParaRPr/>
          </a:p>
          <a:p>
            <a:pPr indent="0" lvl="0" marL="0" rtl="0" algn="l">
              <a:lnSpc>
                <a:spcPct val="115000"/>
              </a:lnSpc>
              <a:spcBef>
                <a:spcPts val="1000"/>
              </a:spcBef>
              <a:spcAft>
                <a:spcPts val="0"/>
              </a:spcAft>
              <a:buNone/>
            </a:pPr>
            <a:r>
              <a:rPr lang="en"/>
              <a:t>Why do you think this topic is </a:t>
            </a:r>
            <a:r>
              <a:rPr b="1" lang="en">
                <a:latin typeface="Helvetica Neue"/>
                <a:ea typeface="Helvetica Neue"/>
                <a:cs typeface="Helvetica Neue"/>
                <a:sym typeface="Helvetica Neue"/>
              </a:rPr>
              <a:t>important</a:t>
            </a:r>
            <a:r>
              <a:rPr lang="en"/>
              <a:t>?</a:t>
            </a:r>
            <a:endParaRPr/>
          </a:p>
          <a:p>
            <a:pPr indent="0" lvl="0" marL="0" rtl="0" algn="l">
              <a:lnSpc>
                <a:spcPct val="115000"/>
              </a:lnSpc>
              <a:spcBef>
                <a:spcPts val="1000"/>
              </a:spcBef>
              <a:spcAft>
                <a:spcPts val="0"/>
              </a:spcAft>
              <a:buClr>
                <a:schemeClr val="dk1"/>
              </a:buClr>
              <a:buSzPts val="1100"/>
              <a:buFont typeface="Arial"/>
              <a:buNone/>
            </a:pPr>
            <a:r>
              <a:rPr lang="en"/>
              <a:t>What do you expect to </a:t>
            </a:r>
            <a:r>
              <a:rPr b="1" lang="en">
                <a:latin typeface="Helvetica Neue"/>
                <a:ea typeface="Helvetica Neue"/>
                <a:cs typeface="Helvetica Neue"/>
                <a:sym typeface="Helvetica Neue"/>
              </a:rPr>
              <a:t>learn</a:t>
            </a:r>
            <a:r>
              <a:rPr lang="en"/>
              <a:t> in this crash course?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32"/>
          <p:cNvSpPr txBox="1"/>
          <p:nvPr>
            <p:ph type="title"/>
          </p:nvPr>
        </p:nvSpPr>
        <p:spPr>
          <a:xfrm>
            <a:off x="838200" y="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Why is Bias Problematic?</a:t>
            </a:r>
            <a:endParaRPr/>
          </a:p>
        </p:txBody>
      </p:sp>
      <p:sp>
        <p:nvSpPr>
          <p:cNvPr id="273" name="Google Shape;273;p32"/>
          <p:cNvSpPr txBox="1"/>
          <p:nvPr>
            <p:ph idx="1" type="body"/>
          </p:nvPr>
        </p:nvSpPr>
        <p:spPr>
          <a:xfrm>
            <a:off x="838200" y="1325700"/>
            <a:ext cx="4769400" cy="4770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
                <a:latin typeface="Helvetica Neue"/>
                <a:ea typeface="Helvetica Neue"/>
                <a:cs typeface="Helvetica Neue"/>
                <a:sym typeface="Helvetica Neue"/>
              </a:rPr>
              <a:t>Outcome Disparity</a:t>
            </a:r>
            <a:endParaRPr b="1">
              <a:latin typeface="Helvetica Neue"/>
              <a:ea typeface="Helvetica Neue"/>
              <a:cs typeface="Helvetica Neue"/>
              <a:sym typeface="Helvetica Neue"/>
            </a:endParaRPr>
          </a:p>
        </p:txBody>
      </p:sp>
      <p:sp>
        <p:nvSpPr>
          <p:cNvPr id="274" name="Google Shape;274;p32"/>
          <p:cNvSpPr txBox="1"/>
          <p:nvPr>
            <p:ph idx="2" type="body"/>
          </p:nvPr>
        </p:nvSpPr>
        <p:spPr>
          <a:xfrm>
            <a:off x="7691525" y="1325700"/>
            <a:ext cx="3347700" cy="4770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
                <a:latin typeface="Helvetica Neue"/>
                <a:ea typeface="Helvetica Neue"/>
                <a:cs typeface="Helvetica Neue"/>
                <a:sym typeface="Helvetica Neue"/>
              </a:rPr>
              <a:t>Error Disparity</a:t>
            </a:r>
            <a:endParaRPr b="1">
              <a:latin typeface="Helvetica Neue"/>
              <a:ea typeface="Helvetica Neue"/>
              <a:cs typeface="Helvetica Neue"/>
              <a:sym typeface="Helvetica Neue"/>
            </a:endParaRPr>
          </a:p>
        </p:txBody>
      </p:sp>
      <p:pic>
        <p:nvPicPr>
          <p:cNvPr id="275" name="Google Shape;275;p32"/>
          <p:cNvPicPr preferRelativeResize="0"/>
          <p:nvPr/>
        </p:nvPicPr>
        <p:blipFill>
          <a:blip r:embed="rId3">
            <a:alphaModFix/>
          </a:blip>
          <a:stretch>
            <a:fillRect/>
          </a:stretch>
        </p:blipFill>
        <p:spPr>
          <a:xfrm>
            <a:off x="7852350" y="1979351"/>
            <a:ext cx="3926744" cy="3157301"/>
          </a:xfrm>
          <a:prstGeom prst="rect">
            <a:avLst/>
          </a:prstGeom>
          <a:noFill/>
          <a:ln>
            <a:noFill/>
          </a:ln>
        </p:spPr>
      </p:pic>
      <p:sp>
        <p:nvSpPr>
          <p:cNvPr id="276" name="Google Shape;276;p32"/>
          <p:cNvSpPr txBox="1"/>
          <p:nvPr/>
        </p:nvSpPr>
        <p:spPr>
          <a:xfrm>
            <a:off x="8150900" y="5211125"/>
            <a:ext cx="37410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Helvetica Neue Light"/>
                <a:ea typeface="Helvetica Neue Light"/>
                <a:cs typeface="Helvetica Neue Light"/>
                <a:sym typeface="Helvetica Neue Light"/>
              </a:rPr>
              <a:t>Word Error Rate in automatic captioning is higher for female speakers compared to male speakers (Tatman, 2017)..</a:t>
            </a:r>
            <a:endParaRPr sz="2100">
              <a:latin typeface="Helvetica Neue Light"/>
              <a:ea typeface="Helvetica Neue Light"/>
              <a:cs typeface="Helvetica Neue Light"/>
              <a:sym typeface="Helvetica Neue Light"/>
            </a:endParaRPr>
          </a:p>
        </p:txBody>
      </p:sp>
      <p:pic>
        <p:nvPicPr>
          <p:cNvPr id="277" name="Google Shape;277;p32"/>
          <p:cNvPicPr preferRelativeResize="0"/>
          <p:nvPr/>
        </p:nvPicPr>
        <p:blipFill>
          <a:blip r:embed="rId4">
            <a:alphaModFix/>
          </a:blip>
          <a:stretch>
            <a:fillRect/>
          </a:stretch>
        </p:blipFill>
        <p:spPr>
          <a:xfrm>
            <a:off x="667504" y="1979350"/>
            <a:ext cx="6226097" cy="3079375"/>
          </a:xfrm>
          <a:prstGeom prst="rect">
            <a:avLst/>
          </a:prstGeom>
          <a:noFill/>
          <a:ln>
            <a:noFill/>
          </a:ln>
        </p:spPr>
      </p:pic>
      <p:sp>
        <p:nvSpPr>
          <p:cNvPr id="278" name="Google Shape;278;p32"/>
          <p:cNvSpPr txBox="1"/>
          <p:nvPr/>
        </p:nvSpPr>
        <p:spPr>
          <a:xfrm>
            <a:off x="378850" y="5118900"/>
            <a:ext cx="6591000" cy="1154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Helvetica Neue Light"/>
                <a:ea typeface="Helvetica Neue Light"/>
                <a:cs typeface="Helvetica Neue Light"/>
                <a:sym typeface="Helvetica Neue Light"/>
              </a:rPr>
              <a:t>Because a “COOKING” event is taking place, the model is more likely to predict the agent to be a woman.</a:t>
            </a:r>
            <a:endParaRPr sz="2100">
              <a:latin typeface="Helvetica Neue Light"/>
              <a:ea typeface="Helvetica Neue Light"/>
              <a:cs typeface="Helvetica Neue Light"/>
              <a:sym typeface="Helvetica Neue Light"/>
            </a:endParaRPr>
          </a:p>
          <a:p>
            <a:pPr indent="0" lvl="0" marL="0" rtl="0" algn="l">
              <a:spcBef>
                <a:spcPts val="0"/>
              </a:spcBef>
              <a:spcAft>
                <a:spcPts val="0"/>
              </a:spcAft>
              <a:buNone/>
            </a:pPr>
            <a:r>
              <a:rPr lang="en" sz="2100">
                <a:latin typeface="Helvetica Neue Light"/>
                <a:ea typeface="Helvetica Neue Light"/>
                <a:cs typeface="Helvetica Neue Light"/>
                <a:sym typeface="Helvetica Neue Light"/>
              </a:rPr>
              <a:t>(Zhao et al., 2017)</a:t>
            </a:r>
            <a:endParaRPr sz="2100">
              <a:latin typeface="Helvetica Neue Light"/>
              <a:ea typeface="Helvetica Neue Light"/>
              <a:cs typeface="Helvetica Neue Light"/>
              <a:sym typeface="Helvetica Neue Light"/>
            </a:endParaRPr>
          </a:p>
        </p:txBody>
      </p:sp>
      <p:sp>
        <p:nvSpPr>
          <p:cNvPr id="279" name="Google Shape;279;p32"/>
          <p:cNvSpPr txBox="1"/>
          <p:nvPr/>
        </p:nvSpPr>
        <p:spPr>
          <a:xfrm>
            <a:off x="495150" y="6315175"/>
            <a:ext cx="58677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latin typeface="Helvetica Neue Light"/>
                <a:ea typeface="Helvetica Neue Light"/>
                <a:cs typeface="Helvetica Neue Light"/>
                <a:sym typeface="Helvetica Neue Light"/>
              </a:rPr>
              <a:t>Image sources: </a:t>
            </a:r>
            <a:r>
              <a:rPr lang="en" sz="1100" u="sng">
                <a:solidFill>
                  <a:schemeClr val="hlink"/>
                </a:solidFill>
                <a:latin typeface="Helvetica Neue Light"/>
                <a:ea typeface="Helvetica Neue Light"/>
                <a:cs typeface="Helvetica Neue Light"/>
                <a:sym typeface="Helvetica Neue Light"/>
                <a:hlinkClick r:id="rId5"/>
              </a:rPr>
              <a:t>https://www.aclweb.org/anthology/W17-1606.pdf</a:t>
            </a:r>
            <a:r>
              <a:rPr lang="en" sz="1100">
                <a:latin typeface="Helvetica Neue Light"/>
                <a:ea typeface="Helvetica Neue Light"/>
                <a:cs typeface="Helvetica Neue Light"/>
                <a:sym typeface="Helvetica Neue Light"/>
              </a:rPr>
              <a:t>,</a:t>
            </a:r>
            <a:endParaRPr sz="1100">
              <a:latin typeface="Helvetica Neue Light"/>
              <a:ea typeface="Helvetica Neue Light"/>
              <a:cs typeface="Helvetica Neue Light"/>
              <a:sym typeface="Helvetica Neue Light"/>
            </a:endParaRPr>
          </a:p>
          <a:p>
            <a:pPr indent="0" lvl="0" marL="0" rtl="0" algn="l">
              <a:spcBef>
                <a:spcPts val="0"/>
              </a:spcBef>
              <a:spcAft>
                <a:spcPts val="0"/>
              </a:spcAft>
              <a:buNone/>
            </a:pPr>
            <a:r>
              <a:rPr lang="en" sz="1100">
                <a:latin typeface="Helvetica Neue Light"/>
                <a:ea typeface="Helvetica Neue Light"/>
                <a:cs typeface="Helvetica Neue Light"/>
                <a:sym typeface="Helvetica Neue Light"/>
              </a:rPr>
              <a:t>https://www.aclweb.org/anthology/D17-1323.pdf</a:t>
            </a:r>
            <a:endParaRPr sz="1100">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1100">
              <a:latin typeface="Helvetica Neue Light"/>
              <a:ea typeface="Helvetica Neue Light"/>
              <a:cs typeface="Helvetica Neue Light"/>
              <a:sym typeface="Helvetica Neue Light"/>
            </a:endParaRPr>
          </a:p>
        </p:txBody>
      </p:sp>
      <p:sp>
        <p:nvSpPr>
          <p:cNvPr id="280" name="Google Shape;280;p32"/>
          <p:cNvSpPr txBox="1"/>
          <p:nvPr/>
        </p:nvSpPr>
        <p:spPr>
          <a:xfrm>
            <a:off x="8675075" y="2552900"/>
            <a:ext cx="1055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4A86E8"/>
                </a:solidFill>
                <a:latin typeface="Helvetica Neue"/>
                <a:ea typeface="Helvetica Neue"/>
                <a:cs typeface="Helvetica Neue"/>
                <a:sym typeface="Helvetica Neue"/>
              </a:rPr>
              <a:t>women</a:t>
            </a:r>
            <a:endParaRPr b="1" sz="1900">
              <a:solidFill>
                <a:srgbClr val="4A86E8"/>
              </a:solidFill>
              <a:latin typeface="Helvetica Neue"/>
              <a:ea typeface="Helvetica Neue"/>
              <a:cs typeface="Helvetica Neue"/>
              <a:sym typeface="Helvetica Neue"/>
            </a:endParaRPr>
          </a:p>
        </p:txBody>
      </p:sp>
      <p:sp>
        <p:nvSpPr>
          <p:cNvPr id="281" name="Google Shape;281;p32"/>
          <p:cNvSpPr txBox="1"/>
          <p:nvPr/>
        </p:nvSpPr>
        <p:spPr>
          <a:xfrm>
            <a:off x="10836800" y="3029900"/>
            <a:ext cx="10551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solidFill>
                  <a:srgbClr val="4A86E8"/>
                </a:solidFill>
                <a:latin typeface="Helvetica Neue"/>
                <a:ea typeface="Helvetica Neue"/>
                <a:cs typeface="Helvetica Neue"/>
                <a:sym typeface="Helvetica Neue"/>
              </a:rPr>
              <a:t>men</a:t>
            </a:r>
            <a:endParaRPr b="1" sz="1900">
              <a:solidFill>
                <a:srgbClr val="4A86E8"/>
              </a:solidFill>
              <a:latin typeface="Helvetica Neue"/>
              <a:ea typeface="Helvetica Neue"/>
              <a:cs typeface="Helvetica Neue"/>
              <a:sym typeface="Helvetica Neue"/>
            </a:endParaRPr>
          </a:p>
        </p:txBody>
      </p:sp>
      <p:sp>
        <p:nvSpPr>
          <p:cNvPr id="282" name="Google Shape;282;p32"/>
          <p:cNvSpPr txBox="1"/>
          <p:nvPr/>
        </p:nvSpPr>
        <p:spPr>
          <a:xfrm>
            <a:off x="9086100" y="447300"/>
            <a:ext cx="3105900" cy="431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Helvetica Neue Light"/>
                <a:ea typeface="Helvetica Neue Light"/>
                <a:cs typeface="Helvetica Neue Light"/>
                <a:sym typeface="Helvetica Neue Light"/>
              </a:rPr>
              <a:t>See also Shah et al. (2020)</a:t>
            </a:r>
            <a:endParaRPr sz="1600">
              <a:latin typeface="Helvetica Neue Light"/>
              <a:ea typeface="Helvetica Neue Light"/>
              <a:cs typeface="Helvetica Neue Light"/>
              <a:sym typeface="Helvetica Neue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3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Why is Bias Problematic?</a:t>
            </a:r>
            <a:endParaRPr/>
          </a:p>
          <a:p>
            <a:pPr indent="0" lvl="0" marL="0" rtl="0" algn="l">
              <a:spcBef>
                <a:spcPts val="0"/>
              </a:spcBef>
              <a:spcAft>
                <a:spcPts val="0"/>
              </a:spcAft>
              <a:buNone/>
            </a:pPr>
            <a:r>
              <a:rPr lang="en"/>
              <a:t>(Technical View)</a:t>
            </a:r>
            <a:endParaRPr/>
          </a:p>
        </p:txBody>
      </p:sp>
      <p:sp>
        <p:nvSpPr>
          <p:cNvPr id="289" name="Google Shape;289;p33"/>
          <p:cNvSpPr txBox="1"/>
          <p:nvPr>
            <p:ph idx="1" type="body"/>
          </p:nvPr>
        </p:nvSpPr>
        <p:spPr>
          <a:xfrm>
            <a:off x="838200" y="2216375"/>
            <a:ext cx="10515600" cy="4351200"/>
          </a:xfrm>
          <a:prstGeom prst="rect">
            <a:avLst/>
          </a:prstGeom>
        </p:spPr>
        <p:txBody>
          <a:bodyPr anchorCtr="0" anchor="t" bIns="45700" lIns="91425" spcFirstLastPara="1" rIns="91425" wrap="square" tIns="45700">
            <a:normAutofit lnSpcReduction="10000"/>
          </a:bodyPr>
          <a:lstStyle/>
          <a:p>
            <a:pPr indent="0" lvl="0" marL="0" rtl="0" algn="l">
              <a:spcBef>
                <a:spcPts val="1000"/>
              </a:spcBef>
              <a:spcAft>
                <a:spcPts val="0"/>
              </a:spcAft>
              <a:buClr>
                <a:schemeClr val="dk1"/>
              </a:buClr>
              <a:buSzPts val="1100"/>
              <a:buFont typeface="Arial"/>
              <a:buNone/>
            </a:pPr>
            <a:r>
              <a:rPr b="1" lang="en" sz="2600">
                <a:latin typeface="Helvetica Neue"/>
                <a:ea typeface="Helvetica Neue"/>
                <a:cs typeface="Helvetica Neue"/>
                <a:sym typeface="Helvetica Neue"/>
              </a:rPr>
              <a:t>Outcome / Error disparity</a:t>
            </a:r>
            <a:endParaRPr sz="2600">
              <a:latin typeface="Helvetica Neue"/>
              <a:ea typeface="Helvetica Neue"/>
              <a:cs typeface="Helvetica Neue"/>
              <a:sym typeface="Helvetica Neue"/>
            </a:endParaRPr>
          </a:p>
          <a:p>
            <a:pPr indent="0" lvl="0" marL="0" rtl="0" algn="l">
              <a:spcBef>
                <a:spcPts val="1000"/>
              </a:spcBef>
              <a:spcAft>
                <a:spcPts val="0"/>
              </a:spcAft>
              <a:buClr>
                <a:schemeClr val="dk1"/>
              </a:buClr>
              <a:buSzPts val="1100"/>
              <a:buFont typeface="Arial"/>
              <a:buNone/>
            </a:pPr>
            <a:r>
              <a:t/>
            </a:r>
            <a:endParaRPr sz="2600">
              <a:latin typeface="Helvetica Neue"/>
              <a:ea typeface="Helvetica Neue"/>
              <a:cs typeface="Helvetica Neue"/>
              <a:sym typeface="Helvetica Neue"/>
            </a:endParaRPr>
          </a:p>
          <a:p>
            <a:pPr indent="0" lvl="0" marL="0" rtl="0" algn="l">
              <a:spcBef>
                <a:spcPts val="1000"/>
              </a:spcBef>
              <a:spcAft>
                <a:spcPts val="0"/>
              </a:spcAft>
              <a:buClr>
                <a:schemeClr val="dk1"/>
              </a:buClr>
              <a:buSzPts val="1100"/>
              <a:buFont typeface="Arial"/>
              <a:buNone/>
            </a:pPr>
            <a:r>
              <a:rPr lang="en" sz="2600">
                <a:latin typeface="Helvetica Neue"/>
                <a:ea typeface="Helvetica Neue"/>
                <a:cs typeface="Helvetica Neue"/>
                <a:sym typeface="Helvetica Neue"/>
              </a:rPr>
              <a:t>Models might </a:t>
            </a:r>
            <a:r>
              <a:rPr b="1" lang="en" sz="2600">
                <a:latin typeface="Helvetica Neue"/>
                <a:ea typeface="Helvetica Neue"/>
                <a:cs typeface="Helvetica Neue"/>
                <a:sym typeface="Helvetica Neue"/>
              </a:rPr>
              <a:t>amplify bias</a:t>
            </a:r>
            <a:endParaRPr sz="2600">
              <a:latin typeface="Helvetica Neue"/>
              <a:ea typeface="Helvetica Neue"/>
              <a:cs typeface="Helvetica Neue"/>
              <a:sym typeface="Helvetica Neue"/>
            </a:endParaRPr>
          </a:p>
          <a:p>
            <a:pPr indent="0" lvl="0" marL="457200" rtl="0" algn="l">
              <a:spcBef>
                <a:spcPts val="1000"/>
              </a:spcBef>
              <a:spcAft>
                <a:spcPts val="0"/>
              </a:spcAft>
              <a:buClr>
                <a:schemeClr val="dk1"/>
              </a:buClr>
              <a:buSzPts val="1100"/>
              <a:buFont typeface="Arial"/>
              <a:buNone/>
            </a:pPr>
            <a:r>
              <a:rPr lang="en" sz="2600">
                <a:latin typeface="Helvetica Neue"/>
                <a:ea typeface="Helvetica Neue"/>
                <a:cs typeface="Helvetica Neue"/>
                <a:sym typeface="Helvetica Neue"/>
              </a:rPr>
              <a:t>51:49 distribution in a feature may lead to 100:0 decision</a:t>
            </a:r>
            <a:endParaRPr sz="2600">
              <a:latin typeface="Helvetica Neue"/>
              <a:ea typeface="Helvetica Neue"/>
              <a:cs typeface="Helvetica Neue"/>
              <a:sym typeface="Helvetica Neue"/>
            </a:endParaRPr>
          </a:p>
          <a:p>
            <a:pPr indent="0" lvl="0" marL="457200" rtl="0" algn="l">
              <a:spcBef>
                <a:spcPts val="1000"/>
              </a:spcBef>
              <a:spcAft>
                <a:spcPts val="0"/>
              </a:spcAft>
              <a:buClr>
                <a:schemeClr val="dk1"/>
              </a:buClr>
              <a:buSzPts val="1100"/>
              <a:buFont typeface="Arial"/>
              <a:buNone/>
            </a:pPr>
            <a:r>
              <a:t/>
            </a:r>
            <a:endParaRPr sz="2600">
              <a:latin typeface="Helvetica Neue"/>
              <a:ea typeface="Helvetica Neue"/>
              <a:cs typeface="Helvetica Neue"/>
              <a:sym typeface="Helvetica Neue"/>
            </a:endParaRPr>
          </a:p>
          <a:p>
            <a:pPr indent="0" lvl="0" marL="0" rtl="0" algn="l">
              <a:lnSpc>
                <a:spcPct val="115000"/>
              </a:lnSpc>
              <a:spcBef>
                <a:spcPts val="0"/>
              </a:spcBef>
              <a:spcAft>
                <a:spcPts val="0"/>
              </a:spcAft>
              <a:buNone/>
            </a:pPr>
            <a:r>
              <a:rPr lang="en" sz="2600">
                <a:solidFill>
                  <a:srgbClr val="4A86E8"/>
                </a:solidFill>
                <a:latin typeface="Helvetica Neue"/>
                <a:ea typeface="Helvetica Neue"/>
                <a:cs typeface="Helvetica Neue"/>
                <a:sym typeface="Helvetica Neue"/>
              </a:rPr>
              <a:t>Is it wrong to build models replicating “real world data”?</a:t>
            </a:r>
            <a:endParaRPr sz="2600">
              <a:solidFill>
                <a:srgbClr val="4A86E8"/>
              </a:solidFill>
              <a:latin typeface="Helvetica Neue"/>
              <a:ea typeface="Helvetica Neue"/>
              <a:cs typeface="Helvetica Neue"/>
              <a:sym typeface="Helvetica Neue"/>
            </a:endParaRPr>
          </a:p>
          <a:p>
            <a:pPr indent="0" lvl="0" marL="0" rtl="0" algn="l">
              <a:lnSpc>
                <a:spcPct val="115000"/>
              </a:lnSpc>
              <a:spcBef>
                <a:spcPts val="1600"/>
              </a:spcBef>
              <a:spcAft>
                <a:spcPts val="0"/>
              </a:spcAft>
              <a:buClr>
                <a:schemeClr val="dk1"/>
              </a:buClr>
              <a:buSzPts val="1100"/>
              <a:buFont typeface="Arial"/>
              <a:buNone/>
            </a:pPr>
            <a:r>
              <a:rPr lang="en" sz="2600">
                <a:solidFill>
                  <a:srgbClr val="4A86E8"/>
                </a:solidFill>
                <a:latin typeface="Helvetica Neue"/>
                <a:ea typeface="Helvetica Neue"/>
                <a:cs typeface="Helvetica Neue"/>
                <a:sym typeface="Helvetica Neue"/>
              </a:rPr>
              <a:t>In what circumstances?</a:t>
            </a:r>
            <a:endParaRPr sz="2600">
              <a:solidFill>
                <a:srgbClr val="4A86E8"/>
              </a:solidFill>
              <a:latin typeface="Helvetica Neue"/>
              <a:ea typeface="Helvetica Neue"/>
              <a:cs typeface="Helvetica Neue"/>
              <a:sym typeface="Helvetica Neue"/>
            </a:endParaRPr>
          </a:p>
          <a:p>
            <a:pPr indent="0" lvl="0" marL="0" rtl="0" algn="l">
              <a:spcBef>
                <a:spcPts val="1600"/>
              </a:spcBef>
              <a:spcAft>
                <a:spcPts val="0"/>
              </a:spcAft>
              <a:buClr>
                <a:schemeClr val="dk1"/>
              </a:buClr>
              <a:buSzPts val="1100"/>
              <a:buFont typeface="Arial"/>
              <a:buNone/>
            </a:pPr>
            <a:r>
              <a:t/>
            </a:r>
            <a:endParaRPr sz="2600">
              <a:latin typeface="Helvetica Neue"/>
              <a:ea typeface="Helvetica Neue"/>
              <a:cs typeface="Helvetica Neue"/>
              <a:sym typeface="Helvetica Neue"/>
            </a:endParaRPr>
          </a:p>
          <a:p>
            <a:pPr indent="0" lvl="0" marL="0" rtl="0" algn="l">
              <a:spcBef>
                <a:spcPts val="100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34"/>
          <p:cNvSpPr txBox="1"/>
          <p:nvPr>
            <p:ph type="title"/>
          </p:nvPr>
        </p:nvSpPr>
        <p:spPr>
          <a:xfrm>
            <a:off x="401400" y="266175"/>
            <a:ext cx="112617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Sources of Bias in NLP (Shah et al., 2020)</a:t>
            </a:r>
            <a:endParaRPr/>
          </a:p>
        </p:txBody>
      </p:sp>
      <p:pic>
        <p:nvPicPr>
          <p:cNvPr id="296" name="Google Shape;296;p34"/>
          <p:cNvPicPr preferRelativeResize="0"/>
          <p:nvPr/>
        </p:nvPicPr>
        <p:blipFill>
          <a:blip r:embed="rId3">
            <a:alphaModFix/>
          </a:blip>
          <a:stretch>
            <a:fillRect/>
          </a:stretch>
        </p:blipFill>
        <p:spPr>
          <a:xfrm>
            <a:off x="238375" y="1591875"/>
            <a:ext cx="11715230" cy="4862375"/>
          </a:xfrm>
          <a:prstGeom prst="rect">
            <a:avLst/>
          </a:prstGeom>
          <a:noFill/>
          <a:ln>
            <a:noFill/>
          </a:ln>
        </p:spPr>
      </p:pic>
      <p:sp>
        <p:nvSpPr>
          <p:cNvPr id="297" name="Google Shape;297;p34"/>
          <p:cNvSpPr txBox="1"/>
          <p:nvPr/>
        </p:nvSpPr>
        <p:spPr>
          <a:xfrm>
            <a:off x="4875300" y="6454250"/>
            <a:ext cx="7316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Image Source: </a:t>
            </a:r>
            <a:r>
              <a:rPr lang="en"/>
              <a:t>https://www.aclweb.org/anthology/2020.acl-main.468.pdf</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2" name="Shape 302"/>
        <p:cNvGrpSpPr/>
        <p:nvPr/>
      </p:nvGrpSpPr>
      <p:grpSpPr>
        <a:xfrm>
          <a:off x="0" y="0"/>
          <a:ext cx="0" cy="0"/>
          <a:chOff x="0" y="0"/>
          <a:chExt cx="0" cy="0"/>
        </a:xfrm>
      </p:grpSpPr>
      <p:sp>
        <p:nvSpPr>
          <p:cNvPr id="303" name="Google Shape;303;p35"/>
          <p:cNvSpPr txBox="1"/>
          <p:nvPr>
            <p:ph type="title"/>
          </p:nvPr>
        </p:nvSpPr>
        <p:spPr>
          <a:xfrm>
            <a:off x="838200" y="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De-Biasing of Word Embeddings</a:t>
            </a:r>
            <a:endParaRPr/>
          </a:p>
        </p:txBody>
      </p:sp>
      <p:pic>
        <p:nvPicPr>
          <p:cNvPr id="304" name="Google Shape;304;p35"/>
          <p:cNvPicPr preferRelativeResize="0"/>
          <p:nvPr/>
        </p:nvPicPr>
        <p:blipFill>
          <a:blip r:embed="rId3">
            <a:alphaModFix/>
          </a:blip>
          <a:stretch>
            <a:fillRect/>
          </a:stretch>
        </p:blipFill>
        <p:spPr>
          <a:xfrm>
            <a:off x="1285875" y="1555862"/>
            <a:ext cx="10067925" cy="5302138"/>
          </a:xfrm>
          <a:prstGeom prst="rect">
            <a:avLst/>
          </a:prstGeom>
          <a:noFill/>
          <a:ln>
            <a:noFill/>
          </a:ln>
        </p:spPr>
      </p:pic>
      <p:sp>
        <p:nvSpPr>
          <p:cNvPr id="305" name="Google Shape;305;p35"/>
          <p:cNvSpPr txBox="1"/>
          <p:nvPr/>
        </p:nvSpPr>
        <p:spPr>
          <a:xfrm>
            <a:off x="838200" y="5093800"/>
            <a:ext cx="7704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latin typeface="Helvetica Neue"/>
                <a:ea typeface="Helvetica Neue"/>
                <a:cs typeface="Helvetica Neue"/>
                <a:sym typeface="Helvetica Neue"/>
              </a:rPr>
              <a:t>she</a:t>
            </a:r>
            <a:endParaRPr b="1" sz="1900">
              <a:latin typeface="Helvetica Neue"/>
              <a:ea typeface="Helvetica Neue"/>
              <a:cs typeface="Helvetica Neue"/>
              <a:sym typeface="Helvetica Neue"/>
            </a:endParaRPr>
          </a:p>
        </p:txBody>
      </p:sp>
      <p:sp>
        <p:nvSpPr>
          <p:cNvPr id="306" name="Google Shape;306;p35"/>
          <p:cNvSpPr txBox="1"/>
          <p:nvPr/>
        </p:nvSpPr>
        <p:spPr>
          <a:xfrm>
            <a:off x="5710800" y="1078850"/>
            <a:ext cx="13956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latin typeface="Helvetica Neue"/>
                <a:ea typeface="Helvetica Neue"/>
                <a:cs typeface="Helvetica Neue"/>
                <a:sym typeface="Helvetica Neue"/>
              </a:rPr>
              <a:t>neutral</a:t>
            </a:r>
            <a:endParaRPr b="1" sz="1900">
              <a:latin typeface="Helvetica Neue"/>
              <a:ea typeface="Helvetica Neue"/>
              <a:cs typeface="Helvetica Neue"/>
              <a:sym typeface="Helvetica Neue"/>
            </a:endParaRPr>
          </a:p>
        </p:txBody>
      </p:sp>
      <p:sp>
        <p:nvSpPr>
          <p:cNvPr id="307" name="Google Shape;307;p35"/>
          <p:cNvSpPr txBox="1"/>
          <p:nvPr/>
        </p:nvSpPr>
        <p:spPr>
          <a:xfrm>
            <a:off x="372725" y="1888425"/>
            <a:ext cx="98001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Helvetica Neue Light"/>
                <a:ea typeface="Helvetica Neue Light"/>
                <a:cs typeface="Helvetica Neue Light"/>
                <a:sym typeface="Helvetica Neue Light"/>
              </a:rPr>
              <a:t>Image taken from </a:t>
            </a:r>
            <a:r>
              <a:rPr lang="en" u="sng">
                <a:solidFill>
                  <a:schemeClr val="hlink"/>
                </a:solidFill>
                <a:latin typeface="Helvetica Neue Light"/>
                <a:ea typeface="Helvetica Neue Light"/>
                <a:cs typeface="Helvetica Neue Light"/>
                <a:sym typeface="Helvetica Neue Light"/>
                <a:hlinkClick r:id="rId4"/>
              </a:rPr>
              <a:t>Bolukbasi et al.,</a:t>
            </a:r>
            <a:endParaRPr>
              <a:latin typeface="Helvetica Neue Light"/>
              <a:ea typeface="Helvetica Neue Light"/>
              <a:cs typeface="Helvetica Neue Light"/>
              <a:sym typeface="Helvetica Neue Light"/>
            </a:endParaRPr>
          </a:p>
          <a:p>
            <a:pPr indent="0" lvl="0" marL="0" rtl="0" algn="l">
              <a:spcBef>
                <a:spcPts val="0"/>
              </a:spcBef>
              <a:spcAft>
                <a:spcPts val="0"/>
              </a:spcAft>
              <a:buNone/>
            </a:pPr>
            <a:r>
              <a:rPr lang="en" u="sng">
                <a:solidFill>
                  <a:schemeClr val="hlink"/>
                </a:solidFill>
                <a:latin typeface="Helvetica Neue Light"/>
                <a:ea typeface="Helvetica Neue Light"/>
                <a:cs typeface="Helvetica Neue Light"/>
                <a:sym typeface="Helvetica Neue Light"/>
                <a:hlinkClick r:id="rId5"/>
              </a:rPr>
              <a:t>NIPS 2016.</a:t>
            </a:r>
            <a:endParaRPr>
              <a:latin typeface="Helvetica Neue Light"/>
              <a:ea typeface="Helvetica Neue Light"/>
              <a:cs typeface="Helvetica Neue Light"/>
              <a:sym typeface="Helvetica Neue Light"/>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12" name="Shape 312"/>
        <p:cNvGrpSpPr/>
        <p:nvPr/>
      </p:nvGrpSpPr>
      <p:grpSpPr>
        <a:xfrm>
          <a:off x="0" y="0"/>
          <a:ext cx="0" cy="0"/>
          <a:chOff x="0" y="0"/>
          <a:chExt cx="0" cy="0"/>
        </a:xfrm>
      </p:grpSpPr>
      <p:sp>
        <p:nvSpPr>
          <p:cNvPr id="313" name="Google Shape;313;p3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Bias Exercise</a:t>
            </a:r>
            <a:endParaRPr/>
          </a:p>
        </p:txBody>
      </p:sp>
      <p:pic>
        <p:nvPicPr>
          <p:cNvPr id="314" name="Google Shape;314;p36"/>
          <p:cNvPicPr preferRelativeResize="0"/>
          <p:nvPr/>
        </p:nvPicPr>
        <p:blipFill>
          <a:blip r:embed="rId3">
            <a:alphaModFix/>
          </a:blip>
          <a:stretch>
            <a:fillRect/>
          </a:stretch>
        </p:blipFill>
        <p:spPr>
          <a:xfrm>
            <a:off x="1016625" y="2084600"/>
            <a:ext cx="8281300" cy="4380649"/>
          </a:xfrm>
          <a:prstGeom prst="rect">
            <a:avLst/>
          </a:prstGeom>
          <a:noFill/>
          <a:ln>
            <a:noFill/>
          </a:ln>
        </p:spPr>
      </p:pic>
      <p:sp>
        <p:nvSpPr>
          <p:cNvPr id="315" name="Google Shape;315;p36"/>
          <p:cNvSpPr txBox="1"/>
          <p:nvPr/>
        </p:nvSpPr>
        <p:spPr>
          <a:xfrm>
            <a:off x="6078000" y="6392950"/>
            <a:ext cx="5709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Source: </a:t>
            </a:r>
            <a:r>
              <a:rPr lang="en"/>
              <a:t>http://wordbias.umiacs.umd.edu</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0" name="Shape 320"/>
        <p:cNvGrpSpPr/>
        <p:nvPr/>
      </p:nvGrpSpPr>
      <p:grpSpPr>
        <a:xfrm>
          <a:off x="0" y="0"/>
          <a:ext cx="0" cy="0"/>
          <a:chOff x="0" y="0"/>
          <a:chExt cx="0" cy="0"/>
        </a:xfrm>
      </p:grpSpPr>
      <p:sp>
        <p:nvSpPr>
          <p:cNvPr id="321" name="Google Shape;321;p3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Source of Harm - Unfair Outcomes</a:t>
            </a:r>
            <a:endParaRPr/>
          </a:p>
        </p:txBody>
      </p:sp>
      <p:pic>
        <p:nvPicPr>
          <p:cNvPr id="322" name="Google Shape;322;p37"/>
          <p:cNvPicPr preferRelativeResize="0"/>
          <p:nvPr/>
        </p:nvPicPr>
        <p:blipFill>
          <a:blip r:embed="rId3">
            <a:alphaModFix/>
          </a:blip>
          <a:stretch>
            <a:fillRect/>
          </a:stretch>
        </p:blipFill>
        <p:spPr>
          <a:xfrm>
            <a:off x="10373088" y="1440300"/>
            <a:ext cx="1294775" cy="1439784"/>
          </a:xfrm>
          <a:prstGeom prst="rect">
            <a:avLst/>
          </a:prstGeom>
          <a:noFill/>
          <a:ln>
            <a:noFill/>
          </a:ln>
        </p:spPr>
      </p:pic>
      <p:sp>
        <p:nvSpPr>
          <p:cNvPr id="323" name="Google Shape;323;p37"/>
          <p:cNvSpPr/>
          <p:nvPr/>
        </p:nvSpPr>
        <p:spPr>
          <a:xfrm>
            <a:off x="3609475" y="1862325"/>
            <a:ext cx="5678100" cy="2163600"/>
          </a:xfrm>
          <a:prstGeom prst="cube">
            <a:avLst>
              <a:gd fmla="val 9155" name="adj"/>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lt1"/>
                </a:solidFill>
              </a:rPr>
              <a:t>NLP System</a:t>
            </a:r>
            <a:endParaRPr b="1" sz="2300">
              <a:solidFill>
                <a:schemeClr val="lt1"/>
              </a:solidFill>
            </a:endParaRPr>
          </a:p>
        </p:txBody>
      </p:sp>
      <p:sp>
        <p:nvSpPr>
          <p:cNvPr id="324" name="Google Shape;324;p37"/>
          <p:cNvSpPr/>
          <p:nvPr/>
        </p:nvSpPr>
        <p:spPr>
          <a:xfrm>
            <a:off x="9394488" y="1827038"/>
            <a:ext cx="750000" cy="66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5" name="Google Shape;325;p37"/>
          <p:cNvPicPr preferRelativeResize="0"/>
          <p:nvPr/>
        </p:nvPicPr>
        <p:blipFill>
          <a:blip r:embed="rId3">
            <a:alphaModFix/>
          </a:blip>
          <a:stretch>
            <a:fillRect/>
          </a:stretch>
        </p:blipFill>
        <p:spPr>
          <a:xfrm>
            <a:off x="10761823" y="3197200"/>
            <a:ext cx="517325" cy="575277"/>
          </a:xfrm>
          <a:prstGeom prst="rect">
            <a:avLst/>
          </a:prstGeom>
          <a:noFill/>
          <a:ln>
            <a:noFill/>
          </a:ln>
        </p:spPr>
      </p:pic>
      <p:sp>
        <p:nvSpPr>
          <p:cNvPr id="326" name="Google Shape;326;p37"/>
          <p:cNvSpPr/>
          <p:nvPr/>
        </p:nvSpPr>
        <p:spPr>
          <a:xfrm>
            <a:off x="9394488" y="3120988"/>
            <a:ext cx="750000" cy="66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27" name="Google Shape;327;p37"/>
          <p:cNvPicPr preferRelativeResize="0"/>
          <p:nvPr/>
        </p:nvPicPr>
        <p:blipFill>
          <a:blip r:embed="rId4">
            <a:alphaModFix/>
          </a:blip>
          <a:stretch>
            <a:fillRect/>
          </a:stretch>
        </p:blipFill>
        <p:spPr>
          <a:xfrm>
            <a:off x="8250522" y="5281363"/>
            <a:ext cx="975300" cy="854624"/>
          </a:xfrm>
          <a:prstGeom prst="rect">
            <a:avLst/>
          </a:prstGeom>
          <a:noFill/>
          <a:ln>
            <a:noFill/>
          </a:ln>
        </p:spPr>
      </p:pic>
      <p:sp>
        <p:nvSpPr>
          <p:cNvPr id="328" name="Google Shape;328;p37"/>
          <p:cNvSpPr txBox="1"/>
          <p:nvPr/>
        </p:nvSpPr>
        <p:spPr>
          <a:xfrm>
            <a:off x="3609475" y="5246975"/>
            <a:ext cx="3444300" cy="923400"/>
          </a:xfrm>
          <a:prstGeom prst="rect">
            <a:avLst/>
          </a:prstGeom>
          <a:solidFill>
            <a:srgbClr val="66CC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Helvetica Neue Light"/>
                <a:ea typeface="Helvetica Neue Light"/>
                <a:cs typeface="Helvetica Neue Light"/>
                <a:sym typeface="Helvetica Neue Light"/>
              </a:rPr>
              <a:t>filtering </a:t>
            </a:r>
            <a:endParaRPr sz="2400">
              <a:latin typeface="Helvetica Neue Light"/>
              <a:ea typeface="Helvetica Neue Light"/>
              <a:cs typeface="Helvetica Neue Light"/>
              <a:sym typeface="Helvetica Neue Light"/>
            </a:endParaRPr>
          </a:p>
          <a:p>
            <a:pPr indent="0" lvl="0" marL="0" rtl="0" algn="ctr">
              <a:spcBef>
                <a:spcPts val="0"/>
              </a:spcBef>
              <a:spcAft>
                <a:spcPts val="0"/>
              </a:spcAft>
              <a:buNone/>
            </a:pPr>
            <a:r>
              <a:rPr lang="en" sz="2400">
                <a:latin typeface="Helvetica Neue Light"/>
                <a:ea typeface="Helvetica Neue Light"/>
                <a:cs typeface="Helvetica Neue Light"/>
                <a:sym typeface="Helvetica Neue Light"/>
              </a:rPr>
              <a:t>job applications</a:t>
            </a:r>
            <a:endParaRPr sz="2400">
              <a:latin typeface="Helvetica Neue Light"/>
              <a:ea typeface="Helvetica Neue Light"/>
              <a:cs typeface="Helvetica Neue Light"/>
              <a:sym typeface="Helvetica Neue Light"/>
            </a:endParaRPr>
          </a:p>
        </p:txBody>
      </p:sp>
      <p:sp>
        <p:nvSpPr>
          <p:cNvPr id="329" name="Google Shape;329;p37"/>
          <p:cNvSpPr txBox="1"/>
          <p:nvPr/>
        </p:nvSpPr>
        <p:spPr>
          <a:xfrm>
            <a:off x="9225825" y="5246975"/>
            <a:ext cx="2606100" cy="1293000"/>
          </a:xfrm>
          <a:prstGeom prst="rect">
            <a:avLst/>
          </a:prstGeom>
          <a:solidFill>
            <a:srgbClr val="FFFF00"/>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400">
                <a:latin typeface="Helvetica Neue Light"/>
                <a:ea typeface="Helvetica Neue Light"/>
                <a:cs typeface="Helvetica Neue Light"/>
                <a:sym typeface="Helvetica Neue Light"/>
              </a:rPr>
              <a:t>Better chances for people living in a certain area</a:t>
            </a:r>
            <a:endParaRPr sz="2400">
              <a:latin typeface="Helvetica Neue Light"/>
              <a:ea typeface="Helvetica Neue Light"/>
              <a:cs typeface="Helvetica Neue Light"/>
              <a:sym typeface="Helvetica Neue Light"/>
            </a:endParaRPr>
          </a:p>
        </p:txBody>
      </p:sp>
      <p:sp>
        <p:nvSpPr>
          <p:cNvPr id="330" name="Google Shape;330;p37"/>
          <p:cNvSpPr/>
          <p:nvPr/>
        </p:nvSpPr>
        <p:spPr>
          <a:xfrm>
            <a:off x="7346875" y="5375525"/>
            <a:ext cx="750000" cy="66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35" name="Shape 335"/>
        <p:cNvGrpSpPr/>
        <p:nvPr/>
      </p:nvGrpSpPr>
      <p:grpSpPr>
        <a:xfrm>
          <a:off x="0" y="0"/>
          <a:ext cx="0" cy="0"/>
          <a:chOff x="0" y="0"/>
          <a:chExt cx="0" cy="0"/>
        </a:xfrm>
      </p:grpSpPr>
      <p:sp>
        <p:nvSpPr>
          <p:cNvPr id="336" name="Google Shape;336;p3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Fairness</a:t>
            </a:r>
            <a:endParaRPr/>
          </a:p>
        </p:txBody>
      </p:sp>
      <p:sp>
        <p:nvSpPr>
          <p:cNvPr id="337" name="Google Shape;337;p38"/>
          <p:cNvSpPr txBox="1"/>
          <p:nvPr>
            <p:ph idx="1" type="body"/>
          </p:nvPr>
        </p:nvSpPr>
        <p:spPr>
          <a:xfrm>
            <a:off x="838200" y="1825625"/>
            <a:ext cx="89460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
              <a:t>Treating everyone equally is fair, right?</a:t>
            </a:r>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So, everyone gets the same grade from now on ;)</a:t>
            </a:r>
            <a:endParaRPr/>
          </a:p>
        </p:txBody>
      </p:sp>
      <p:sp>
        <p:nvSpPr>
          <p:cNvPr id="338" name="Google Shape;338;p38"/>
          <p:cNvSpPr txBox="1"/>
          <p:nvPr/>
        </p:nvSpPr>
        <p:spPr>
          <a:xfrm>
            <a:off x="2724450" y="4234675"/>
            <a:ext cx="6145500" cy="1477500"/>
          </a:xfrm>
          <a:prstGeom prst="rect">
            <a:avLst/>
          </a:prstGeom>
          <a:solidFill>
            <a:srgbClr val="FFFFFF"/>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800">
                <a:latin typeface="Helvetica Neue"/>
                <a:ea typeface="Helvetica Neue"/>
                <a:cs typeface="Helvetica Neue"/>
                <a:sym typeface="Helvetica Neue"/>
              </a:rPr>
              <a:t>fundamental principle of justice </a:t>
            </a:r>
            <a:r>
              <a:rPr lang="en" sz="2800">
                <a:latin typeface="Helvetica Neue Light"/>
                <a:ea typeface="Helvetica Neue Light"/>
                <a:cs typeface="Helvetica Neue Light"/>
                <a:sym typeface="Helvetica Neue Light"/>
              </a:rPr>
              <a:t>“equals should be treated equally and unequals unequally”</a:t>
            </a:r>
            <a:endParaRPr sz="2800">
              <a:latin typeface="Helvetica Neue Light"/>
              <a:ea typeface="Helvetica Neue Light"/>
              <a:cs typeface="Helvetica Neue Light"/>
              <a:sym typeface="Helvetica Neue Light"/>
            </a:endParaRPr>
          </a:p>
        </p:txBody>
      </p:sp>
      <p:pic>
        <p:nvPicPr>
          <p:cNvPr id="339" name="Google Shape;339;p38"/>
          <p:cNvPicPr preferRelativeResize="0"/>
          <p:nvPr/>
        </p:nvPicPr>
        <p:blipFill>
          <a:blip r:embed="rId4">
            <a:alphaModFix/>
          </a:blip>
          <a:stretch>
            <a:fillRect/>
          </a:stretch>
        </p:blipFill>
        <p:spPr>
          <a:xfrm>
            <a:off x="9108450" y="1843225"/>
            <a:ext cx="2931149" cy="3987126"/>
          </a:xfrm>
          <a:prstGeom prst="rect">
            <a:avLst/>
          </a:prstGeom>
          <a:noFill/>
          <a:ln>
            <a:noFill/>
          </a:ln>
        </p:spPr>
      </p:pic>
      <p:sp>
        <p:nvSpPr>
          <p:cNvPr id="340" name="Google Shape;340;p38"/>
          <p:cNvSpPr txBox="1"/>
          <p:nvPr/>
        </p:nvSpPr>
        <p:spPr>
          <a:xfrm>
            <a:off x="9074025" y="59827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Bild von</a:t>
            </a:r>
            <a:r>
              <a:rPr lang="en" sz="1100">
                <a:solidFill>
                  <a:schemeClr val="dk1"/>
                </a:solidFill>
                <a:uFill>
                  <a:noFill/>
                </a:uFill>
                <a:hlinkClick r:id="rId5">
                  <a:extLst>
                    <a:ext uri="{A12FA001-AC4F-418D-AE19-62706E023703}">
                      <ahyp:hlinkClr val="tx"/>
                    </a:ext>
                  </a:extLst>
                </a:hlinkClick>
              </a:rPr>
              <a:t> </a:t>
            </a:r>
            <a:r>
              <a:rPr lang="en" sz="1100" u="sng">
                <a:solidFill>
                  <a:schemeClr val="hlink"/>
                </a:solidFill>
                <a:hlinkClick r:id="rId6"/>
              </a:rPr>
              <a:t>Gordon Johnson</a:t>
            </a:r>
            <a:r>
              <a:rPr lang="en" sz="1100">
                <a:solidFill>
                  <a:schemeClr val="dk1"/>
                </a:solidFill>
              </a:rPr>
              <a:t> auf</a:t>
            </a:r>
            <a:r>
              <a:rPr lang="en" sz="1100">
                <a:solidFill>
                  <a:schemeClr val="dk1"/>
                </a:solidFill>
                <a:uFill>
                  <a:noFill/>
                </a:uFill>
                <a:hlinkClick r:id="rId7">
                  <a:extLst>
                    <a:ext uri="{A12FA001-AC4F-418D-AE19-62706E023703}">
                      <ahyp:hlinkClr val="tx"/>
                    </a:ext>
                  </a:extLst>
                </a:hlinkClick>
              </a:rPr>
              <a:t> </a:t>
            </a:r>
            <a:r>
              <a:rPr lang="en" sz="1100" u="sng">
                <a:solidFill>
                  <a:schemeClr val="hlink"/>
                </a:solidFill>
                <a:hlinkClick r:id="rId8"/>
              </a:rPr>
              <a:t>Pixabay</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3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Group vs. Individual Fairness</a:t>
            </a:r>
            <a:endParaRPr/>
          </a:p>
        </p:txBody>
      </p:sp>
      <p:sp>
        <p:nvSpPr>
          <p:cNvPr id="347" name="Google Shape;347;p39"/>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
              <a:t>group fairness</a:t>
            </a:r>
            <a:endParaRPr/>
          </a:p>
          <a:p>
            <a:pPr indent="-342900" lvl="0" marL="457200" rtl="0" algn="l">
              <a:spcBef>
                <a:spcPts val="1000"/>
              </a:spcBef>
              <a:spcAft>
                <a:spcPts val="0"/>
              </a:spcAft>
              <a:buSzPts val="1800"/>
              <a:buChar char="•"/>
            </a:pPr>
            <a:r>
              <a:rPr lang="en"/>
              <a:t>errors should be distributed similarly across </a:t>
            </a:r>
            <a:r>
              <a:rPr lang="en"/>
              <a:t>protected groups</a:t>
            </a:r>
            <a:endParaRPr/>
          </a:p>
          <a:p>
            <a:pPr indent="0" lvl="0" marL="0" rtl="0" algn="l">
              <a:spcBef>
                <a:spcPts val="1000"/>
              </a:spcBef>
              <a:spcAft>
                <a:spcPts val="0"/>
              </a:spcAft>
              <a:buNone/>
            </a:pPr>
            <a:r>
              <a:t/>
            </a:r>
            <a:endParaRPr/>
          </a:p>
          <a:p>
            <a:pPr indent="0" lvl="0" marL="457200" rtl="0" algn="l">
              <a:spcBef>
                <a:spcPts val="1000"/>
              </a:spcBef>
              <a:spcAft>
                <a:spcPts val="0"/>
              </a:spcAft>
              <a:buNone/>
            </a:pPr>
            <a:r>
              <a:t/>
            </a:r>
            <a:endParaRPr/>
          </a:p>
          <a:p>
            <a:pPr indent="0" lvl="0" marL="0" rtl="0" algn="l">
              <a:spcBef>
                <a:spcPts val="1000"/>
              </a:spcBef>
              <a:spcAft>
                <a:spcPts val="0"/>
              </a:spcAft>
              <a:buNone/>
            </a:pPr>
            <a:r>
              <a:rPr lang="en"/>
              <a:t>individual fairness </a:t>
            </a:r>
            <a:endParaRPr/>
          </a:p>
          <a:p>
            <a:pPr indent="-342900" lvl="0" marL="457200" rtl="0" algn="l">
              <a:spcBef>
                <a:spcPts val="1000"/>
              </a:spcBef>
              <a:spcAft>
                <a:spcPts val="0"/>
              </a:spcAft>
              <a:buSzPts val="1800"/>
              <a:buChar char="•"/>
            </a:pPr>
            <a:r>
              <a:rPr lang="en"/>
              <a:t>similar individuals should be treated similarly regardless of group membership</a:t>
            </a:r>
            <a:endParaRPr/>
          </a:p>
        </p:txBody>
      </p:sp>
      <p:sp>
        <p:nvSpPr>
          <p:cNvPr id="348" name="Google Shape;348;p39"/>
          <p:cNvSpPr txBox="1"/>
          <p:nvPr/>
        </p:nvSpPr>
        <p:spPr>
          <a:xfrm>
            <a:off x="1922150" y="5913975"/>
            <a:ext cx="8163000" cy="538800"/>
          </a:xfrm>
          <a:prstGeom prst="rect">
            <a:avLst/>
          </a:prstGeom>
          <a:solidFill>
            <a:srgbClr val="FCE5C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300">
                <a:latin typeface="Helvetica Neue Light"/>
                <a:ea typeface="Helvetica Neue Light"/>
                <a:cs typeface="Helvetica Neue Light"/>
                <a:sym typeface="Helvetica Neue Light"/>
              </a:rPr>
              <a:t>cannot reach group and </a:t>
            </a:r>
            <a:r>
              <a:rPr lang="en" sz="2300">
                <a:latin typeface="Helvetica Neue Light"/>
                <a:ea typeface="Helvetica Neue Light"/>
                <a:cs typeface="Helvetica Neue Light"/>
                <a:sym typeface="Helvetica Neue Light"/>
              </a:rPr>
              <a:t>individual</a:t>
            </a:r>
            <a:r>
              <a:rPr lang="en" sz="2300">
                <a:latin typeface="Helvetica Neue Light"/>
                <a:ea typeface="Helvetica Neue Light"/>
                <a:cs typeface="Helvetica Neue Light"/>
                <a:sym typeface="Helvetica Neue Light"/>
              </a:rPr>
              <a:t> fairness at the same time</a:t>
            </a:r>
            <a:endParaRPr sz="2300">
              <a:latin typeface="Helvetica Neue Light"/>
              <a:ea typeface="Helvetica Neue Light"/>
              <a:cs typeface="Helvetica Neue Light"/>
              <a:sym typeface="Helvetica Neue Light"/>
            </a:endParaRPr>
          </a:p>
        </p:txBody>
      </p:sp>
      <p:sp>
        <p:nvSpPr>
          <p:cNvPr id="349" name="Google Shape;349;p39"/>
          <p:cNvSpPr txBox="1"/>
          <p:nvPr/>
        </p:nvSpPr>
        <p:spPr>
          <a:xfrm>
            <a:off x="2685775" y="2982575"/>
            <a:ext cx="7240200" cy="51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2400">
                <a:solidFill>
                  <a:srgbClr val="4A86E8"/>
                </a:solidFill>
                <a:latin typeface="Helvetica Neue Light"/>
                <a:ea typeface="Helvetica Neue Light"/>
                <a:cs typeface="Helvetica Neue Light"/>
                <a:sym typeface="Helvetica Neue Light"/>
              </a:rPr>
              <a:t>Which groups are/should be protected?</a:t>
            </a:r>
            <a:endParaRPr sz="2400">
              <a:solidFill>
                <a:srgbClr val="4A86E8"/>
              </a:solidFill>
              <a:latin typeface="Helvetica Neue Light"/>
              <a:ea typeface="Helvetica Neue Light"/>
              <a:cs typeface="Helvetica Neue Light"/>
              <a:sym typeface="Helvetica Neue Light"/>
            </a:endParaRPr>
          </a:p>
        </p:txBody>
      </p:sp>
      <p:sp>
        <p:nvSpPr>
          <p:cNvPr id="350" name="Google Shape;350;p39"/>
          <p:cNvSpPr txBox="1"/>
          <p:nvPr/>
        </p:nvSpPr>
        <p:spPr>
          <a:xfrm>
            <a:off x="3669550" y="5090425"/>
            <a:ext cx="7240200" cy="51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2400">
                <a:solidFill>
                  <a:srgbClr val="4A86E8"/>
                </a:solidFill>
                <a:latin typeface="Helvetica Neue Light"/>
                <a:ea typeface="Helvetica Neue Light"/>
                <a:cs typeface="Helvetica Neue Light"/>
                <a:sym typeface="Helvetica Neue Light"/>
              </a:rPr>
              <a:t>How can we measure similarity of individuals?</a:t>
            </a:r>
            <a:endParaRPr sz="2400">
              <a:solidFill>
                <a:srgbClr val="4A86E8"/>
              </a:solidFill>
              <a:latin typeface="Helvetica Neue Light"/>
              <a:ea typeface="Helvetica Neue Light"/>
              <a:cs typeface="Helvetica Neue Light"/>
              <a:sym typeface="Helvetica Neue Light"/>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55" name="Shape 355"/>
        <p:cNvGrpSpPr/>
        <p:nvPr/>
      </p:nvGrpSpPr>
      <p:grpSpPr>
        <a:xfrm>
          <a:off x="0" y="0"/>
          <a:ext cx="0" cy="0"/>
          <a:chOff x="0" y="0"/>
          <a:chExt cx="0" cy="0"/>
        </a:xfrm>
      </p:grpSpPr>
      <p:sp>
        <p:nvSpPr>
          <p:cNvPr id="356" name="Google Shape;356;p4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t/>
            </a:r>
            <a:endParaRPr/>
          </a:p>
        </p:txBody>
      </p:sp>
      <p:sp>
        <p:nvSpPr>
          <p:cNvPr id="357" name="Google Shape;357;p40"/>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lang="en" sz="1100" u="sng">
                <a:solidFill>
                  <a:schemeClr val="hlink"/>
                </a:solidFill>
                <a:latin typeface="Arial"/>
                <a:ea typeface="Arial"/>
                <a:cs typeface="Arial"/>
                <a:sym typeface="Arial"/>
                <a:hlinkClick r:id="rId3"/>
              </a:rPr>
              <a:t>https://dl.acm.org/doi/10.1145/3442188.3445892</a:t>
            </a:r>
            <a:endParaRPr sz="1100" u="sng">
              <a:solidFill>
                <a:schemeClr val="hlink"/>
              </a:solidFill>
              <a:latin typeface="Arial"/>
              <a:ea typeface="Arial"/>
              <a:cs typeface="Arial"/>
              <a:sym typeface="Arial"/>
            </a:endParaRPr>
          </a:p>
          <a:p>
            <a:pPr indent="0" lvl="0" marL="0" rtl="0" algn="l">
              <a:spcBef>
                <a:spcPts val="1000"/>
              </a:spcBef>
              <a:spcAft>
                <a:spcPts val="0"/>
              </a:spcAft>
              <a:buClr>
                <a:schemeClr val="dk1"/>
              </a:buClr>
              <a:buSzPts val="1100"/>
              <a:buFont typeface="Arial"/>
              <a:buNone/>
            </a:pPr>
            <a:r>
              <a:t/>
            </a:r>
            <a:endParaRPr/>
          </a:p>
          <a:p>
            <a:pPr indent="0" lvl="0" marL="0" rtl="0" algn="l">
              <a:spcBef>
                <a:spcPts val="1000"/>
              </a:spcBef>
              <a:spcAft>
                <a:spcPts val="0"/>
              </a:spcAft>
              <a:buClr>
                <a:schemeClr val="dk1"/>
              </a:buClr>
              <a:buSzPts val="1100"/>
              <a:buFont typeface="Arial"/>
              <a:buNone/>
            </a:pPr>
            <a:r>
              <a:rPr lang="en" sz="1100" u="sng">
                <a:solidFill>
                  <a:schemeClr val="hlink"/>
                </a:solidFill>
                <a:latin typeface="Arial"/>
                <a:ea typeface="Arial"/>
                <a:cs typeface="Arial"/>
                <a:sym typeface="Arial"/>
                <a:hlinkClick r:id="rId4"/>
              </a:rPr>
              <a:t>https://arxiv.org/abs/1609.07236</a:t>
            </a:r>
            <a:endParaRPr sz="1100" u="sng">
              <a:solidFill>
                <a:schemeClr val="hlink"/>
              </a:solidFill>
              <a:latin typeface="Arial"/>
              <a:ea typeface="Arial"/>
              <a:cs typeface="Arial"/>
              <a:sym typeface="Arial"/>
            </a:endParaRPr>
          </a:p>
          <a:p>
            <a:pPr indent="0" lvl="0" marL="0" rtl="0" algn="l">
              <a:spcBef>
                <a:spcPts val="1000"/>
              </a:spcBef>
              <a:spcAft>
                <a:spcPts val="0"/>
              </a:spcAft>
              <a:buClr>
                <a:schemeClr val="dk1"/>
              </a:buClr>
              <a:buSzPts val="1100"/>
              <a:buFont typeface="Arial"/>
              <a:buNone/>
            </a:pPr>
            <a:r>
              <a:t/>
            </a:r>
            <a:endParaRPr sz="1100">
              <a:latin typeface="Arial"/>
              <a:ea typeface="Arial"/>
              <a:cs typeface="Arial"/>
              <a:sym typeface="Arial"/>
            </a:endParaRPr>
          </a:p>
          <a:p>
            <a:pPr indent="0" lvl="0" marL="0" rtl="0" algn="l">
              <a:spcBef>
                <a:spcPts val="1000"/>
              </a:spcBef>
              <a:spcAft>
                <a:spcPts val="0"/>
              </a:spcAft>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62" name="Shape 362"/>
        <p:cNvGrpSpPr/>
        <p:nvPr/>
      </p:nvGrpSpPr>
      <p:grpSpPr>
        <a:xfrm>
          <a:off x="0" y="0"/>
          <a:ext cx="0" cy="0"/>
          <a:chOff x="0" y="0"/>
          <a:chExt cx="0" cy="0"/>
        </a:xfrm>
      </p:grpSpPr>
      <p:pic>
        <p:nvPicPr>
          <p:cNvPr id="363" name="Google Shape;363;p41"/>
          <p:cNvPicPr preferRelativeResize="0"/>
          <p:nvPr/>
        </p:nvPicPr>
        <p:blipFill>
          <a:blip r:embed="rId3">
            <a:alphaModFix/>
          </a:blip>
          <a:stretch>
            <a:fillRect/>
          </a:stretch>
        </p:blipFill>
        <p:spPr>
          <a:xfrm>
            <a:off x="961338" y="674409"/>
            <a:ext cx="10269326" cy="5509191"/>
          </a:xfrm>
          <a:prstGeom prst="rect">
            <a:avLst/>
          </a:prstGeom>
          <a:noFill/>
          <a:ln>
            <a:noFill/>
          </a:ln>
        </p:spPr>
      </p:pic>
      <p:sp>
        <p:nvSpPr>
          <p:cNvPr id="364" name="Google Shape;364;p41"/>
          <p:cNvSpPr txBox="1"/>
          <p:nvPr/>
        </p:nvSpPr>
        <p:spPr>
          <a:xfrm>
            <a:off x="2310150" y="6179100"/>
            <a:ext cx="8479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t>https://medium.com/ibm-watson/ethics-in-ai-responsibilities-for-data-analysts-part-2-d76f2343e4d1</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15"/>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Why does Ethics matter for</a:t>
            </a:r>
            <a:r>
              <a:rPr lang="en"/>
              <a:t> NLP?</a:t>
            </a:r>
            <a:endParaRPr/>
          </a:p>
        </p:txBody>
      </p:sp>
      <p:sp>
        <p:nvSpPr>
          <p:cNvPr id="102" name="Google Shape;102;p15"/>
          <p:cNvSpPr txBox="1"/>
          <p:nvPr>
            <p:ph idx="1" type="body"/>
          </p:nvPr>
        </p:nvSpPr>
        <p:spPr>
          <a:xfrm>
            <a:off x="838200" y="1749425"/>
            <a:ext cx="6828000" cy="4748400"/>
          </a:xfrm>
          <a:prstGeom prst="rect">
            <a:avLst/>
          </a:prstGeom>
        </p:spPr>
        <p:txBody>
          <a:bodyPr anchorCtr="0" anchor="t" bIns="45700" lIns="91425" spcFirstLastPara="1" rIns="91425" wrap="square" tIns="45700">
            <a:normAutofit lnSpcReduction="10000"/>
          </a:bodyPr>
          <a:lstStyle/>
          <a:p>
            <a:pPr indent="0" lvl="0" marL="0" rtl="0" algn="l">
              <a:lnSpc>
                <a:spcPct val="115000"/>
              </a:lnSpc>
              <a:spcBef>
                <a:spcPts val="1000"/>
              </a:spcBef>
              <a:spcAft>
                <a:spcPts val="0"/>
              </a:spcAft>
              <a:buNone/>
            </a:pPr>
            <a:r>
              <a:rPr lang="en"/>
              <a:t>NLP has the aim of modeling </a:t>
            </a:r>
            <a:r>
              <a:rPr b="1" lang="en">
                <a:latin typeface="Helvetica Neue"/>
                <a:ea typeface="Helvetica Neue"/>
                <a:cs typeface="Helvetica Neue"/>
                <a:sym typeface="Helvetica Neue"/>
              </a:rPr>
              <a:t>language</a:t>
            </a:r>
            <a:r>
              <a:rPr lang="en"/>
              <a:t>, an inherently human function</a:t>
            </a:r>
            <a:endParaRPr/>
          </a:p>
          <a:p>
            <a:pPr indent="0" lvl="0" marL="0" rtl="0" algn="l">
              <a:lnSpc>
                <a:spcPct val="115000"/>
              </a:lnSpc>
              <a:spcBef>
                <a:spcPts val="1000"/>
              </a:spcBef>
              <a:spcAft>
                <a:spcPts val="0"/>
              </a:spcAft>
              <a:buNone/>
            </a:pPr>
            <a:r>
              <a:rPr lang="en"/>
              <a:t>NLP works with </a:t>
            </a:r>
            <a:r>
              <a:rPr b="1" lang="en">
                <a:latin typeface="Helvetica Neue"/>
                <a:ea typeface="Helvetica Neue"/>
                <a:cs typeface="Helvetica Neue"/>
                <a:sym typeface="Helvetica Neue"/>
              </a:rPr>
              <a:t>textual data or human subjects</a:t>
            </a:r>
            <a:r>
              <a:rPr lang="en"/>
              <a:t> → not free of bias, prejudice, …</a:t>
            </a:r>
            <a:endParaRPr/>
          </a:p>
          <a:p>
            <a:pPr indent="0" lvl="0" marL="0" rtl="0" algn="l">
              <a:lnSpc>
                <a:spcPct val="115000"/>
              </a:lnSpc>
              <a:spcBef>
                <a:spcPts val="1000"/>
              </a:spcBef>
              <a:spcAft>
                <a:spcPts val="0"/>
              </a:spcAft>
              <a:buNone/>
            </a:pPr>
            <a:r>
              <a:rPr lang="en"/>
              <a:t>Language technology is </a:t>
            </a:r>
            <a:r>
              <a:rPr b="1" lang="en">
                <a:latin typeface="Helvetica Neue"/>
                <a:ea typeface="Helvetica Neue"/>
                <a:cs typeface="Helvetica Neue"/>
                <a:sym typeface="Helvetica Neue"/>
              </a:rPr>
              <a:t>widely applied</a:t>
            </a:r>
            <a:r>
              <a:rPr lang="en"/>
              <a:t> (e.g. on social media) → can potentially harm anyone</a:t>
            </a:r>
            <a:endParaRPr/>
          </a:p>
          <a:p>
            <a:pPr indent="0" lvl="0" marL="0" rtl="0" algn="l">
              <a:lnSpc>
                <a:spcPct val="115000"/>
              </a:lnSpc>
              <a:spcBef>
                <a:spcPts val="1000"/>
              </a:spcBef>
              <a:spcAft>
                <a:spcPts val="0"/>
              </a:spcAft>
              <a:buNone/>
            </a:pPr>
            <a:r>
              <a:rPr lang="en"/>
              <a:t>Language technology shapes the way we </a:t>
            </a:r>
            <a:r>
              <a:rPr b="1" lang="en">
                <a:latin typeface="Helvetica Neue"/>
                <a:ea typeface="Helvetica Neue"/>
                <a:cs typeface="Helvetica Neue"/>
                <a:sym typeface="Helvetica Neue"/>
              </a:rPr>
              <a:t>experience</a:t>
            </a:r>
            <a:r>
              <a:rPr lang="en"/>
              <a:t> the world</a:t>
            </a:r>
            <a:endParaRPr/>
          </a:p>
        </p:txBody>
      </p:sp>
      <p:sp>
        <p:nvSpPr>
          <p:cNvPr id="103" name="Google Shape;103;p15"/>
          <p:cNvSpPr txBox="1"/>
          <p:nvPr>
            <p:ph idx="2" type="body"/>
          </p:nvPr>
        </p:nvSpPr>
        <p:spPr>
          <a:xfrm>
            <a:off x="8761200" y="2042500"/>
            <a:ext cx="2748900" cy="3684300"/>
          </a:xfrm>
          <a:prstGeom prst="rect">
            <a:avLst/>
          </a:prstGeom>
          <a:solidFill>
            <a:srgbClr val="FFF2CC"/>
          </a:solidFill>
        </p:spPr>
        <p:txBody>
          <a:bodyPr anchorCtr="0" anchor="t" bIns="45700" lIns="91425" spcFirstLastPara="1" rIns="91425" wrap="square" tIns="45700">
            <a:normAutofit/>
          </a:bodyPr>
          <a:lstStyle/>
          <a:p>
            <a:pPr indent="0" lvl="0" marL="0" rtl="0" algn="l">
              <a:spcBef>
                <a:spcPts val="1000"/>
              </a:spcBef>
              <a:spcAft>
                <a:spcPts val="0"/>
              </a:spcAft>
              <a:buNone/>
            </a:pPr>
            <a:r>
              <a:rPr lang="en">
                <a:solidFill>
                  <a:srgbClr val="000000"/>
                </a:solidFill>
              </a:rPr>
              <a:t>Bias</a:t>
            </a:r>
            <a:endParaRPr>
              <a:solidFill>
                <a:srgbClr val="000000"/>
              </a:solidFill>
            </a:endParaRPr>
          </a:p>
          <a:p>
            <a:pPr indent="0" lvl="0" marL="0" rtl="0" algn="l">
              <a:spcBef>
                <a:spcPts val="1000"/>
              </a:spcBef>
              <a:spcAft>
                <a:spcPts val="0"/>
              </a:spcAft>
              <a:buNone/>
            </a:pPr>
            <a:r>
              <a:rPr lang="en">
                <a:solidFill>
                  <a:srgbClr val="000000"/>
                </a:solidFill>
              </a:rPr>
              <a:t>Privacy</a:t>
            </a:r>
            <a:endParaRPr>
              <a:solidFill>
                <a:srgbClr val="000000"/>
              </a:solidFill>
            </a:endParaRPr>
          </a:p>
          <a:p>
            <a:pPr indent="0" lvl="0" marL="0" rtl="0" algn="l">
              <a:spcBef>
                <a:spcPts val="1000"/>
              </a:spcBef>
              <a:spcAft>
                <a:spcPts val="0"/>
              </a:spcAft>
              <a:buNone/>
            </a:pPr>
            <a:r>
              <a:rPr lang="en">
                <a:solidFill>
                  <a:srgbClr val="000000"/>
                </a:solidFill>
              </a:rPr>
              <a:t>Fairness</a:t>
            </a:r>
            <a:endParaRPr>
              <a:solidFill>
                <a:srgbClr val="000000"/>
              </a:solidFill>
            </a:endParaRPr>
          </a:p>
          <a:p>
            <a:pPr indent="0" lvl="0" marL="0" rtl="0" algn="l">
              <a:spcBef>
                <a:spcPts val="1000"/>
              </a:spcBef>
              <a:spcAft>
                <a:spcPts val="0"/>
              </a:spcAft>
              <a:buNone/>
            </a:pPr>
            <a:r>
              <a:rPr lang="en">
                <a:solidFill>
                  <a:srgbClr val="000000"/>
                </a:solidFill>
              </a:rPr>
              <a:t>Dual Use</a:t>
            </a:r>
            <a:endParaRPr>
              <a:solidFill>
                <a:srgbClr val="000000"/>
              </a:solidFill>
            </a:endParaRPr>
          </a:p>
          <a:p>
            <a:pPr indent="0" lvl="0" marL="0" rtl="0" algn="l">
              <a:spcBef>
                <a:spcPts val="1000"/>
              </a:spcBef>
              <a:spcAft>
                <a:spcPts val="0"/>
              </a:spcAft>
              <a:buNone/>
            </a:pPr>
            <a:r>
              <a:rPr lang="en">
                <a:solidFill>
                  <a:srgbClr val="000000"/>
                </a:solidFill>
              </a:rPr>
              <a:t>Environmental Issues</a:t>
            </a:r>
            <a:endParaRPr>
              <a:solidFill>
                <a:srgbClr val="000000"/>
              </a:solidFill>
            </a:endParaRPr>
          </a:p>
          <a:p>
            <a:pPr indent="0" lvl="0" marL="0" rtl="0" algn="l">
              <a:spcBef>
                <a:spcPts val="1000"/>
              </a:spcBef>
              <a:spcAft>
                <a:spcPts val="0"/>
              </a:spcAft>
              <a:buNone/>
            </a:pPr>
            <a:r>
              <a:rPr lang="en">
                <a:solidFill>
                  <a:srgbClr val="000000"/>
                </a:solidFill>
              </a:rPr>
              <a:t>...</a:t>
            </a:r>
            <a:endParaRPr>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Source of Harm - Input/Training Data</a:t>
            </a:r>
            <a:endParaRPr/>
          </a:p>
        </p:txBody>
      </p:sp>
      <p:sp>
        <p:nvSpPr>
          <p:cNvPr id="371" name="Google Shape;371;p42"/>
          <p:cNvSpPr/>
          <p:nvPr/>
        </p:nvSpPr>
        <p:spPr>
          <a:xfrm>
            <a:off x="678400" y="2970900"/>
            <a:ext cx="1485450" cy="1055075"/>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t>Data</a:t>
            </a:r>
            <a:endParaRPr sz="2100"/>
          </a:p>
        </p:txBody>
      </p:sp>
      <p:pic>
        <p:nvPicPr>
          <p:cNvPr id="372" name="Google Shape;372;p42"/>
          <p:cNvPicPr preferRelativeResize="0"/>
          <p:nvPr/>
        </p:nvPicPr>
        <p:blipFill>
          <a:blip r:embed="rId3">
            <a:alphaModFix/>
          </a:blip>
          <a:stretch>
            <a:fillRect/>
          </a:stretch>
        </p:blipFill>
        <p:spPr>
          <a:xfrm>
            <a:off x="773738" y="4196600"/>
            <a:ext cx="1294775" cy="1439784"/>
          </a:xfrm>
          <a:prstGeom prst="rect">
            <a:avLst/>
          </a:prstGeom>
          <a:noFill/>
          <a:ln>
            <a:noFill/>
          </a:ln>
        </p:spPr>
      </p:pic>
      <p:sp>
        <p:nvSpPr>
          <p:cNvPr id="373" name="Google Shape;373;p42"/>
          <p:cNvSpPr/>
          <p:nvPr/>
        </p:nvSpPr>
        <p:spPr>
          <a:xfrm>
            <a:off x="3609475" y="1862325"/>
            <a:ext cx="5678100" cy="4315500"/>
          </a:xfrm>
          <a:prstGeom prst="cube">
            <a:avLst>
              <a:gd fmla="val 9155" name="adj"/>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lt1"/>
                </a:solidFill>
              </a:rPr>
              <a:t>NLP System</a:t>
            </a:r>
            <a:endParaRPr b="1" sz="2300">
              <a:solidFill>
                <a:schemeClr val="lt1"/>
              </a:solidFill>
            </a:endParaRPr>
          </a:p>
        </p:txBody>
      </p:sp>
      <p:sp>
        <p:nvSpPr>
          <p:cNvPr id="374" name="Google Shape;374;p42"/>
          <p:cNvSpPr/>
          <p:nvPr/>
        </p:nvSpPr>
        <p:spPr>
          <a:xfrm>
            <a:off x="2511663" y="3095850"/>
            <a:ext cx="750000" cy="66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379" name="Shape 379"/>
        <p:cNvGrpSpPr/>
        <p:nvPr/>
      </p:nvGrpSpPr>
      <p:grpSpPr>
        <a:xfrm>
          <a:off x="0" y="0"/>
          <a:ext cx="0" cy="0"/>
          <a:chOff x="0" y="0"/>
          <a:chExt cx="0" cy="0"/>
        </a:xfrm>
      </p:grpSpPr>
      <p:sp>
        <p:nvSpPr>
          <p:cNvPr id="380" name="Google Shape;380;p4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Privacy</a:t>
            </a:r>
            <a:endParaRPr/>
          </a:p>
        </p:txBody>
      </p:sp>
      <p:sp>
        <p:nvSpPr>
          <p:cNvPr id="381" name="Google Shape;381;p43"/>
          <p:cNvSpPr txBox="1"/>
          <p:nvPr/>
        </p:nvSpPr>
        <p:spPr>
          <a:xfrm>
            <a:off x="985125" y="1818700"/>
            <a:ext cx="100596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000">
                <a:latin typeface="Helvetica Neue Light"/>
                <a:ea typeface="Helvetica Neue Light"/>
                <a:cs typeface="Helvetica Neue Light"/>
                <a:sym typeface="Helvetica Neue Light"/>
              </a:rPr>
              <a:t>“I’ve got nothing to hide.”</a:t>
            </a:r>
            <a:endParaRPr sz="4000">
              <a:latin typeface="Helvetica Neue Light"/>
              <a:ea typeface="Helvetica Neue Light"/>
              <a:cs typeface="Helvetica Neue Light"/>
              <a:sym typeface="Helvetica Neue Light"/>
            </a:endParaRPr>
          </a:p>
        </p:txBody>
      </p:sp>
      <p:sp>
        <p:nvSpPr>
          <p:cNvPr id="382" name="Google Shape;382;p43"/>
          <p:cNvSpPr txBox="1"/>
          <p:nvPr/>
        </p:nvSpPr>
        <p:spPr>
          <a:xfrm>
            <a:off x="985125" y="4664025"/>
            <a:ext cx="10768500" cy="1169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200">
                <a:latin typeface="Helvetica Neue Light"/>
                <a:ea typeface="Helvetica Neue Light"/>
                <a:cs typeface="Helvetica Neue Light"/>
                <a:sym typeface="Helvetica Neue Light"/>
              </a:rPr>
              <a:t>Do you have curtains? / Do you close your shutters at night?</a:t>
            </a:r>
            <a:endParaRPr sz="3200">
              <a:latin typeface="Helvetica Neue Light"/>
              <a:ea typeface="Helvetica Neue Light"/>
              <a:cs typeface="Helvetica Neue Light"/>
              <a:sym typeface="Helvetica Neue Light"/>
            </a:endParaRPr>
          </a:p>
          <a:p>
            <a:pPr indent="0" lvl="0" marL="0" rtl="0" algn="l">
              <a:spcBef>
                <a:spcPts val="0"/>
              </a:spcBef>
              <a:spcAft>
                <a:spcPts val="0"/>
              </a:spcAft>
              <a:buNone/>
            </a:pPr>
            <a:r>
              <a:rPr lang="en" sz="3200">
                <a:latin typeface="Helvetica Neue Light"/>
                <a:ea typeface="Helvetica Neue Light"/>
                <a:cs typeface="Helvetica Neue Light"/>
                <a:sym typeface="Helvetica Neue Light"/>
              </a:rPr>
              <a:t>Can I see your credit card bills from last year?</a:t>
            </a:r>
            <a:endParaRPr sz="3200">
              <a:latin typeface="Helvetica Neue Light"/>
              <a:ea typeface="Helvetica Neue Light"/>
              <a:cs typeface="Helvetica Neue Light"/>
              <a:sym typeface="Helvetica Neue Light"/>
            </a:endParaRPr>
          </a:p>
        </p:txBody>
      </p:sp>
      <p:pic>
        <p:nvPicPr>
          <p:cNvPr id="383" name="Google Shape;383;p43"/>
          <p:cNvPicPr preferRelativeResize="0"/>
          <p:nvPr/>
        </p:nvPicPr>
        <p:blipFill>
          <a:blip r:embed="rId3">
            <a:alphaModFix/>
          </a:blip>
          <a:stretch>
            <a:fillRect/>
          </a:stretch>
        </p:blipFill>
        <p:spPr>
          <a:xfrm>
            <a:off x="7150629" y="1101200"/>
            <a:ext cx="4603000" cy="30638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8" name="Shape 388"/>
        <p:cNvGrpSpPr/>
        <p:nvPr/>
      </p:nvGrpSpPr>
      <p:grpSpPr>
        <a:xfrm>
          <a:off x="0" y="0"/>
          <a:ext cx="0" cy="0"/>
          <a:chOff x="0" y="0"/>
          <a:chExt cx="0" cy="0"/>
        </a:xfrm>
      </p:grpSpPr>
      <p:sp>
        <p:nvSpPr>
          <p:cNvPr id="389" name="Google Shape;389;p4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A Taxonomy of Privacy (Solove, 2007)</a:t>
            </a:r>
            <a:endParaRPr/>
          </a:p>
        </p:txBody>
      </p:sp>
      <p:pic>
        <p:nvPicPr>
          <p:cNvPr id="390" name="Google Shape;390;p44"/>
          <p:cNvPicPr preferRelativeResize="0"/>
          <p:nvPr/>
        </p:nvPicPr>
        <p:blipFill>
          <a:blip r:embed="rId3">
            <a:alphaModFix/>
          </a:blip>
          <a:stretch>
            <a:fillRect/>
          </a:stretch>
        </p:blipFill>
        <p:spPr>
          <a:xfrm>
            <a:off x="8804600" y="1529900"/>
            <a:ext cx="3077499" cy="5023300"/>
          </a:xfrm>
          <a:prstGeom prst="rect">
            <a:avLst/>
          </a:prstGeom>
          <a:noFill/>
          <a:ln cap="flat" cmpd="sng" w="19050">
            <a:solidFill>
              <a:schemeClr val="dk2"/>
            </a:solidFill>
            <a:prstDash val="solid"/>
            <a:round/>
            <a:headEnd len="sm" w="sm" type="none"/>
            <a:tailEnd len="sm" w="sm" type="none"/>
          </a:ln>
        </p:spPr>
      </p:pic>
      <p:sp>
        <p:nvSpPr>
          <p:cNvPr id="391" name="Google Shape;391;p44"/>
          <p:cNvSpPr txBox="1"/>
          <p:nvPr/>
        </p:nvSpPr>
        <p:spPr>
          <a:xfrm>
            <a:off x="838200" y="2351850"/>
            <a:ext cx="54219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600">
                <a:solidFill>
                  <a:srgbClr val="4A86E8"/>
                </a:solidFill>
                <a:latin typeface="Helvetica Neue Light"/>
                <a:ea typeface="Helvetica Neue Light"/>
                <a:cs typeface="Helvetica Neue Light"/>
                <a:sym typeface="Helvetica Neue Light"/>
              </a:rPr>
              <a:t>Privacy = intimacy?</a:t>
            </a:r>
            <a:endParaRPr sz="2600">
              <a:solidFill>
                <a:srgbClr val="4A86E8"/>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 sz="2600">
                <a:solidFill>
                  <a:srgbClr val="4A86E8"/>
                </a:solidFill>
                <a:latin typeface="Helvetica Neue Light"/>
                <a:ea typeface="Helvetica Neue Light"/>
                <a:cs typeface="Helvetica Neue Light"/>
                <a:sym typeface="Helvetica Neue Light"/>
              </a:rPr>
              <a:t>Privacy = the right to be let alone?</a:t>
            </a:r>
            <a:endParaRPr sz="2600">
              <a:latin typeface="Helvetica Neue Light"/>
              <a:ea typeface="Helvetica Neue Light"/>
              <a:cs typeface="Helvetica Neue Light"/>
              <a:sym typeface="Helvetica Neue Light"/>
            </a:endParaRPr>
          </a:p>
        </p:txBody>
      </p:sp>
      <p:sp>
        <p:nvSpPr>
          <p:cNvPr id="392" name="Google Shape;392;p44"/>
          <p:cNvSpPr txBox="1"/>
          <p:nvPr/>
        </p:nvSpPr>
        <p:spPr>
          <a:xfrm>
            <a:off x="6063050" y="1690825"/>
            <a:ext cx="31293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Helvetica Neue"/>
                <a:ea typeface="Helvetica Neue"/>
                <a:cs typeface="Helvetica Neue"/>
                <a:sym typeface="Helvetica Neue"/>
              </a:rPr>
              <a:t>Problems and harms related to privacy</a:t>
            </a:r>
            <a:endParaRPr b="1" sz="2000">
              <a:latin typeface="Helvetica Neue"/>
              <a:ea typeface="Helvetica Neue"/>
              <a:cs typeface="Helvetica Neue"/>
              <a:sym typeface="Helvetica Neue"/>
            </a:endParaRPr>
          </a:p>
        </p:txBody>
      </p:sp>
      <p:sp>
        <p:nvSpPr>
          <p:cNvPr id="393" name="Google Shape;393;p44"/>
          <p:cNvSpPr txBox="1"/>
          <p:nvPr/>
        </p:nvSpPr>
        <p:spPr>
          <a:xfrm>
            <a:off x="1357875" y="3998075"/>
            <a:ext cx="5451300" cy="1785600"/>
          </a:xfrm>
          <a:prstGeom prst="rect">
            <a:avLst/>
          </a:prstGeom>
          <a:solidFill>
            <a:srgbClr val="EAD1DC"/>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600">
                <a:solidFill>
                  <a:schemeClr val="dk1"/>
                </a:solidFill>
                <a:latin typeface="Helvetica Neue Light"/>
                <a:ea typeface="Helvetica Neue Light"/>
                <a:cs typeface="Helvetica Neue Light"/>
                <a:sym typeface="Helvetica Neue Light"/>
              </a:rPr>
              <a:t>“Privacy [...] is a plurality of different things that do not share one element in common but that nevertheless bear a resemblance to each other.”</a:t>
            </a:r>
            <a:endParaRPr>
              <a:latin typeface="Helvetica Neue Light"/>
              <a:ea typeface="Helvetica Neue Light"/>
              <a:cs typeface="Helvetica Neue Light"/>
              <a:sym typeface="Helvetica Neue Light"/>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5"/>
          <p:cNvSpPr txBox="1"/>
          <p:nvPr>
            <p:ph type="title"/>
          </p:nvPr>
        </p:nvSpPr>
        <p:spPr>
          <a:xfrm>
            <a:off x="382425" y="365125"/>
            <a:ext cx="115833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sz="4500"/>
              <a:t>Data Privacy Regulations</a:t>
            </a:r>
            <a:endParaRPr sz="4500"/>
          </a:p>
        </p:txBody>
      </p:sp>
      <p:sp>
        <p:nvSpPr>
          <p:cNvPr id="400" name="Google Shape;400;p45"/>
          <p:cNvSpPr txBox="1"/>
          <p:nvPr/>
        </p:nvSpPr>
        <p:spPr>
          <a:xfrm>
            <a:off x="586375" y="1614625"/>
            <a:ext cx="7747800" cy="4032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chemeClr val="dk1"/>
                </a:solidFill>
                <a:latin typeface="Helvetica Neue"/>
                <a:ea typeface="Helvetica Neue"/>
                <a:cs typeface="Helvetica Neue"/>
                <a:sym typeface="Helvetica Neue"/>
              </a:rPr>
              <a:t>European Regulation 2016/679</a:t>
            </a:r>
            <a:endParaRPr sz="24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2400">
                <a:solidFill>
                  <a:schemeClr val="dk1"/>
                </a:solidFill>
                <a:latin typeface="Helvetica Neue"/>
                <a:ea typeface="Helvetica Neue"/>
                <a:cs typeface="Helvetica Neue"/>
                <a:sym typeface="Helvetica Neue"/>
              </a:rPr>
              <a:t>General Data Protection Regulation (</a:t>
            </a:r>
            <a:r>
              <a:rPr lang="en" sz="2400" u="sng">
                <a:solidFill>
                  <a:schemeClr val="hlink"/>
                </a:solidFill>
                <a:latin typeface="Helvetica Neue"/>
                <a:ea typeface="Helvetica Neue"/>
                <a:cs typeface="Helvetica Neue"/>
                <a:sym typeface="Helvetica Neue"/>
                <a:hlinkClick r:id="rId3"/>
              </a:rPr>
              <a:t>GDPR</a:t>
            </a:r>
            <a:r>
              <a:rPr lang="en" sz="2400">
                <a:solidFill>
                  <a:schemeClr val="dk1"/>
                </a:solidFill>
                <a:latin typeface="Helvetica Neue"/>
                <a:ea typeface="Helvetica Neue"/>
                <a:cs typeface="Helvetica Neue"/>
                <a:sym typeface="Helvetica Neue"/>
              </a:rPr>
              <a:t>)</a:t>
            </a:r>
            <a:endParaRPr sz="24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t/>
            </a:r>
            <a:endParaRPr sz="2400">
              <a:solidFill>
                <a:schemeClr val="dk1"/>
              </a:solidFill>
              <a:latin typeface="Helvetica Neue"/>
              <a:ea typeface="Helvetica Neue"/>
              <a:cs typeface="Helvetica Neue"/>
              <a:sym typeface="Helvetica Neue"/>
            </a:endParaRPr>
          </a:p>
          <a:p>
            <a:pPr indent="0" lvl="0" marL="0" rtl="0" algn="l">
              <a:spcBef>
                <a:spcPts val="0"/>
              </a:spcBef>
              <a:spcAft>
                <a:spcPts val="0"/>
              </a:spcAft>
              <a:buNone/>
            </a:pPr>
            <a:r>
              <a:rPr lang="en" sz="2400">
                <a:solidFill>
                  <a:schemeClr val="dk1"/>
                </a:solidFill>
                <a:latin typeface="Helvetica Neue"/>
                <a:ea typeface="Helvetica Neue"/>
                <a:cs typeface="Helvetica Neue"/>
                <a:sym typeface="Helvetica Neue"/>
              </a:rPr>
              <a:t>Main rights of the “data subject” (natural person):</a:t>
            </a:r>
            <a:endParaRPr sz="2400">
              <a:solidFill>
                <a:schemeClr val="dk1"/>
              </a:solidFill>
              <a:latin typeface="Helvetica Neue"/>
              <a:ea typeface="Helvetica Neue"/>
              <a:cs typeface="Helvetica Neue"/>
              <a:sym typeface="Helvetica Neue"/>
            </a:endParaRPr>
          </a:p>
          <a:p>
            <a:pPr indent="-368300" lvl="0" marL="457200" rtl="0" algn="l">
              <a:spcBef>
                <a:spcPts val="0"/>
              </a:spcBef>
              <a:spcAft>
                <a:spcPts val="0"/>
              </a:spcAft>
              <a:buClr>
                <a:schemeClr val="dk1"/>
              </a:buClr>
              <a:buSzPts val="2200"/>
              <a:buFont typeface="Helvetica Neue"/>
              <a:buChar char="-"/>
            </a:pPr>
            <a:r>
              <a:rPr lang="en" sz="2200">
                <a:solidFill>
                  <a:schemeClr val="dk1"/>
                </a:solidFill>
                <a:latin typeface="Helvetica Neue"/>
                <a:ea typeface="Helvetica Neue"/>
                <a:cs typeface="Helvetica Neue"/>
                <a:sym typeface="Helvetica Neue"/>
              </a:rPr>
              <a:t>Right of access</a:t>
            </a:r>
            <a:endParaRPr sz="2200">
              <a:solidFill>
                <a:schemeClr val="dk1"/>
              </a:solidFill>
              <a:latin typeface="Helvetica Neue"/>
              <a:ea typeface="Helvetica Neue"/>
              <a:cs typeface="Helvetica Neue"/>
              <a:sym typeface="Helvetica Neue"/>
            </a:endParaRPr>
          </a:p>
          <a:p>
            <a:pPr indent="-368300" lvl="0" marL="457200" rtl="0" algn="l">
              <a:spcBef>
                <a:spcPts val="0"/>
              </a:spcBef>
              <a:spcAft>
                <a:spcPts val="0"/>
              </a:spcAft>
              <a:buClr>
                <a:schemeClr val="dk1"/>
              </a:buClr>
              <a:buSzPts val="2200"/>
              <a:buFont typeface="Helvetica Neue"/>
              <a:buChar char="-"/>
            </a:pPr>
            <a:r>
              <a:rPr lang="en" sz="2200">
                <a:solidFill>
                  <a:schemeClr val="dk1"/>
                </a:solidFill>
                <a:latin typeface="Helvetica Neue"/>
                <a:ea typeface="Helvetica Neue"/>
                <a:cs typeface="Helvetica Neue"/>
                <a:sym typeface="Helvetica Neue"/>
              </a:rPr>
              <a:t>Right of rectification</a:t>
            </a:r>
            <a:endParaRPr sz="2200">
              <a:solidFill>
                <a:schemeClr val="dk1"/>
              </a:solidFill>
              <a:latin typeface="Helvetica Neue"/>
              <a:ea typeface="Helvetica Neue"/>
              <a:cs typeface="Helvetica Neue"/>
              <a:sym typeface="Helvetica Neue"/>
            </a:endParaRPr>
          </a:p>
          <a:p>
            <a:pPr indent="-368300" lvl="0" marL="457200" rtl="0" algn="l">
              <a:spcBef>
                <a:spcPts val="0"/>
              </a:spcBef>
              <a:spcAft>
                <a:spcPts val="0"/>
              </a:spcAft>
              <a:buClr>
                <a:schemeClr val="dk1"/>
              </a:buClr>
              <a:buSzPts val="2200"/>
              <a:buFont typeface="Helvetica Neue"/>
              <a:buChar char="-"/>
            </a:pPr>
            <a:r>
              <a:rPr lang="en" sz="2200">
                <a:solidFill>
                  <a:schemeClr val="dk1"/>
                </a:solidFill>
                <a:latin typeface="Helvetica Neue"/>
                <a:ea typeface="Helvetica Neue"/>
                <a:cs typeface="Helvetica Neue"/>
                <a:sym typeface="Helvetica Neue"/>
              </a:rPr>
              <a:t>Right to erasure (“right to be forgotten”)</a:t>
            </a:r>
            <a:endParaRPr sz="2200">
              <a:solidFill>
                <a:schemeClr val="dk1"/>
              </a:solidFill>
              <a:latin typeface="Helvetica Neue"/>
              <a:ea typeface="Helvetica Neue"/>
              <a:cs typeface="Helvetica Neue"/>
              <a:sym typeface="Helvetica Neue"/>
            </a:endParaRPr>
          </a:p>
          <a:p>
            <a:pPr indent="-368300" lvl="0" marL="457200" rtl="0" algn="l">
              <a:spcBef>
                <a:spcPts val="0"/>
              </a:spcBef>
              <a:spcAft>
                <a:spcPts val="0"/>
              </a:spcAft>
              <a:buClr>
                <a:schemeClr val="dk1"/>
              </a:buClr>
              <a:buSzPts val="2200"/>
              <a:buFont typeface="Helvetica Neue"/>
              <a:buChar char="-"/>
            </a:pPr>
            <a:r>
              <a:rPr lang="en" sz="2200">
                <a:solidFill>
                  <a:schemeClr val="dk1"/>
                </a:solidFill>
                <a:latin typeface="Helvetica Neue"/>
                <a:ea typeface="Helvetica Neue"/>
                <a:cs typeface="Helvetica Neue"/>
                <a:sym typeface="Helvetica Neue"/>
              </a:rPr>
              <a:t>Right to withdraw consent at any time</a:t>
            </a:r>
            <a:endParaRPr sz="2200">
              <a:solidFill>
                <a:schemeClr val="dk1"/>
              </a:solidFill>
              <a:latin typeface="Helvetica Neue"/>
              <a:ea typeface="Helvetica Neue"/>
              <a:cs typeface="Helvetica Neue"/>
              <a:sym typeface="Helvetica Neue"/>
            </a:endParaRPr>
          </a:p>
          <a:p>
            <a:pPr indent="-368300" lvl="0" marL="457200" rtl="0" algn="l">
              <a:spcBef>
                <a:spcPts val="0"/>
              </a:spcBef>
              <a:spcAft>
                <a:spcPts val="0"/>
              </a:spcAft>
              <a:buClr>
                <a:schemeClr val="dk1"/>
              </a:buClr>
              <a:buSzPts val="2200"/>
              <a:buFont typeface="Helvetica Neue"/>
              <a:buChar char="-"/>
            </a:pPr>
            <a:r>
              <a:rPr lang="en" sz="2200">
                <a:solidFill>
                  <a:schemeClr val="dk1"/>
                </a:solidFill>
                <a:latin typeface="Helvetica Neue"/>
                <a:ea typeface="Helvetica Neue"/>
                <a:cs typeface="Helvetica Neue"/>
                <a:sym typeface="Helvetica Neue"/>
              </a:rPr>
              <a:t>Right to lodge a complaint with a supervisory authority</a:t>
            </a:r>
            <a:endParaRPr sz="2200">
              <a:solidFill>
                <a:schemeClr val="dk1"/>
              </a:solidFill>
              <a:latin typeface="Helvetica Neue"/>
              <a:ea typeface="Helvetica Neue"/>
              <a:cs typeface="Helvetica Neue"/>
              <a:sym typeface="Helvetica Neue"/>
            </a:endParaRPr>
          </a:p>
          <a:p>
            <a:pPr indent="-368300" lvl="0" marL="457200" rtl="0" algn="l">
              <a:spcBef>
                <a:spcPts val="0"/>
              </a:spcBef>
              <a:spcAft>
                <a:spcPts val="0"/>
              </a:spcAft>
              <a:buClr>
                <a:schemeClr val="dk1"/>
              </a:buClr>
              <a:buSzPts val="2200"/>
              <a:buFont typeface="Helvetica Neue"/>
              <a:buChar char="-"/>
            </a:pPr>
            <a:r>
              <a:rPr lang="en" sz="2200">
                <a:solidFill>
                  <a:schemeClr val="dk1"/>
                </a:solidFill>
                <a:latin typeface="Helvetica Neue"/>
                <a:ea typeface="Helvetica Neue"/>
                <a:cs typeface="Helvetica Neue"/>
                <a:sym typeface="Helvetica Neue"/>
              </a:rPr>
              <a:t>Right to restriction of processing</a:t>
            </a:r>
            <a:endParaRPr sz="2200">
              <a:solidFill>
                <a:schemeClr val="dk1"/>
              </a:solidFill>
              <a:latin typeface="Helvetica Neue"/>
              <a:ea typeface="Helvetica Neue"/>
              <a:cs typeface="Helvetica Neue"/>
              <a:sym typeface="Helvetica Neue"/>
            </a:endParaRPr>
          </a:p>
          <a:p>
            <a:pPr indent="-368300" lvl="0" marL="457200" rtl="0" algn="l">
              <a:spcBef>
                <a:spcPts val="0"/>
              </a:spcBef>
              <a:spcAft>
                <a:spcPts val="0"/>
              </a:spcAft>
              <a:buClr>
                <a:schemeClr val="dk1"/>
              </a:buClr>
              <a:buSzPts val="2200"/>
              <a:buFont typeface="Helvetica Neue"/>
              <a:buChar char="-"/>
            </a:pPr>
            <a:r>
              <a:rPr lang="en" sz="2200">
                <a:solidFill>
                  <a:schemeClr val="dk1"/>
                </a:solidFill>
                <a:latin typeface="Helvetica Neue"/>
                <a:ea typeface="Helvetica Neue"/>
                <a:cs typeface="Helvetica Neue"/>
                <a:sym typeface="Helvetica Neue"/>
              </a:rPr>
              <a:t>Right to data portability</a:t>
            </a:r>
            <a:endParaRPr sz="2400">
              <a:latin typeface="Helvetica Neue"/>
              <a:ea typeface="Helvetica Neue"/>
              <a:cs typeface="Helvetica Neue"/>
              <a:sym typeface="Helvetica Neue"/>
            </a:endParaRPr>
          </a:p>
        </p:txBody>
      </p:sp>
      <p:sp>
        <p:nvSpPr>
          <p:cNvPr id="401" name="Google Shape;401;p45"/>
          <p:cNvSpPr txBox="1"/>
          <p:nvPr/>
        </p:nvSpPr>
        <p:spPr>
          <a:xfrm>
            <a:off x="8888275" y="4616275"/>
            <a:ext cx="3221100" cy="1293000"/>
          </a:xfrm>
          <a:prstGeom prst="rect">
            <a:avLst/>
          </a:prstGeom>
          <a:solidFill>
            <a:srgbClr val="FFE599"/>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latin typeface="Helvetica Neue Light"/>
                <a:ea typeface="Helvetica Neue Light"/>
                <a:cs typeface="Helvetica Neue Light"/>
                <a:sym typeface="Helvetica Neue Light"/>
              </a:rPr>
              <a:t>Similar laws in the US: </a:t>
            </a:r>
            <a:r>
              <a:rPr b="1" lang="en" sz="2400" u="sng">
                <a:solidFill>
                  <a:schemeClr val="hlink"/>
                </a:solidFill>
                <a:latin typeface="Helvetica Neue"/>
                <a:ea typeface="Helvetica Neue"/>
                <a:cs typeface="Helvetica Neue"/>
                <a:sym typeface="Helvetica Neue"/>
                <a:hlinkClick r:id="rId4"/>
              </a:rPr>
              <a:t>California Consumer Privacy Act</a:t>
            </a:r>
            <a:endParaRPr b="1" sz="2400">
              <a:solidFill>
                <a:srgbClr val="FFE599"/>
              </a:solidFill>
              <a:latin typeface="Helvetica Neue"/>
              <a:ea typeface="Helvetica Neue"/>
              <a:cs typeface="Helvetica Neue"/>
              <a:sym typeface="Helvetica Neue"/>
            </a:endParaRPr>
          </a:p>
        </p:txBody>
      </p:sp>
      <p:pic>
        <p:nvPicPr>
          <p:cNvPr id="402" name="Google Shape;402;p45"/>
          <p:cNvPicPr preferRelativeResize="0"/>
          <p:nvPr/>
        </p:nvPicPr>
        <p:blipFill>
          <a:blip r:embed="rId5">
            <a:alphaModFix/>
          </a:blip>
          <a:stretch>
            <a:fillRect/>
          </a:stretch>
        </p:blipFill>
        <p:spPr>
          <a:xfrm>
            <a:off x="8970900" y="0"/>
            <a:ext cx="3221100" cy="3221100"/>
          </a:xfrm>
          <a:prstGeom prst="rect">
            <a:avLst/>
          </a:prstGeom>
          <a:noFill/>
          <a:ln>
            <a:noFill/>
          </a:ln>
        </p:spPr>
      </p:pic>
      <p:sp>
        <p:nvSpPr>
          <p:cNvPr id="403" name="Google Shape;403;p45"/>
          <p:cNvSpPr txBox="1"/>
          <p:nvPr/>
        </p:nvSpPr>
        <p:spPr>
          <a:xfrm>
            <a:off x="547075" y="5773625"/>
            <a:ext cx="7747800" cy="923400"/>
          </a:xfrm>
          <a:prstGeom prst="rect">
            <a:avLst/>
          </a:prstGeom>
          <a:solidFill>
            <a:srgbClr val="D9EAD3"/>
          </a:solid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sz="2400">
                <a:solidFill>
                  <a:schemeClr val="dk1"/>
                </a:solidFill>
                <a:latin typeface="Helvetica Neue"/>
                <a:ea typeface="Helvetica Neue"/>
                <a:cs typeface="Helvetica Neue"/>
                <a:sym typeface="Helvetica Neue"/>
              </a:rPr>
              <a:t>Applies for the data of all EU citizens - also if controller operates from a country outside the EU!</a:t>
            </a:r>
            <a:endParaRPr>
              <a:latin typeface="Helvetica Neue Light"/>
              <a:ea typeface="Helvetica Neue Light"/>
              <a:cs typeface="Helvetica Neue Light"/>
              <a:sym typeface="Helvetica Neue Light"/>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Data Privacy vs. Data Ethics</a:t>
            </a:r>
            <a:endParaRPr/>
          </a:p>
        </p:txBody>
      </p:sp>
      <p:sp>
        <p:nvSpPr>
          <p:cNvPr id="410" name="Google Shape;410;p46"/>
          <p:cNvSpPr txBox="1"/>
          <p:nvPr/>
        </p:nvSpPr>
        <p:spPr>
          <a:xfrm>
            <a:off x="732475" y="2061338"/>
            <a:ext cx="10305900" cy="2770500"/>
          </a:xfrm>
          <a:prstGeom prst="rect">
            <a:avLst/>
          </a:prstGeom>
          <a:noFill/>
          <a:ln>
            <a:noFill/>
          </a:ln>
        </p:spPr>
        <p:txBody>
          <a:bodyPr anchorCtr="0" anchor="t" bIns="91425" lIns="91425" spcFirstLastPara="1" rIns="91425" wrap="square" tIns="91425">
            <a:spAutoFit/>
          </a:bodyPr>
          <a:lstStyle/>
          <a:p>
            <a:pPr indent="-381000" lvl="0" marL="457200" rtl="0" algn="l">
              <a:lnSpc>
                <a:spcPct val="115000"/>
              </a:lnSpc>
              <a:spcBef>
                <a:spcPts val="1200"/>
              </a:spcBef>
              <a:spcAft>
                <a:spcPts val="0"/>
              </a:spcAft>
              <a:buClr>
                <a:schemeClr val="dk1"/>
              </a:buClr>
              <a:buSzPts val="2400"/>
              <a:buChar char="●"/>
            </a:pPr>
            <a:r>
              <a:rPr b="1" lang="en" sz="2400" u="sng">
                <a:solidFill>
                  <a:schemeClr val="dk1"/>
                </a:solidFill>
                <a:latin typeface="Helvetica Neue"/>
                <a:ea typeface="Helvetica Neue"/>
                <a:cs typeface="Helvetica Neue"/>
                <a:sym typeface="Helvetica Neue"/>
              </a:rPr>
              <a:t>Data privacy</a:t>
            </a:r>
            <a:r>
              <a:rPr lang="en" sz="2400">
                <a:solidFill>
                  <a:schemeClr val="dk1"/>
                </a:solidFill>
                <a:latin typeface="Helvetica Neue"/>
                <a:ea typeface="Helvetica Neue"/>
                <a:cs typeface="Helvetica Neue"/>
                <a:sym typeface="Helvetica Neue"/>
              </a:rPr>
              <a:t> is responsibly collecting, using and storing data about people, in line with the expectations of those people, customers, regulations and laws.</a:t>
            </a:r>
            <a:endParaRPr sz="2400">
              <a:solidFill>
                <a:schemeClr val="dk1"/>
              </a:solidFill>
              <a:latin typeface="Helvetica Neue"/>
              <a:ea typeface="Helvetica Neue"/>
              <a:cs typeface="Helvetica Neue"/>
              <a:sym typeface="Helvetica Neue"/>
            </a:endParaRPr>
          </a:p>
          <a:p>
            <a:pPr indent="-381000" lvl="0" marL="457200" rtl="0" algn="l">
              <a:lnSpc>
                <a:spcPct val="115000"/>
              </a:lnSpc>
              <a:spcBef>
                <a:spcPts val="0"/>
              </a:spcBef>
              <a:spcAft>
                <a:spcPts val="0"/>
              </a:spcAft>
              <a:buClr>
                <a:schemeClr val="dk1"/>
              </a:buClr>
              <a:buSzPts val="2400"/>
              <a:buChar char="●"/>
            </a:pPr>
            <a:r>
              <a:rPr b="1" lang="en" sz="2400" u="sng">
                <a:solidFill>
                  <a:schemeClr val="dk1"/>
                </a:solidFill>
                <a:latin typeface="Helvetica Neue"/>
                <a:ea typeface="Helvetica Neue"/>
                <a:cs typeface="Helvetica Neue"/>
                <a:sym typeface="Helvetica Neue"/>
              </a:rPr>
              <a:t>Data ethics</a:t>
            </a:r>
            <a:r>
              <a:rPr lang="en" sz="2400">
                <a:solidFill>
                  <a:schemeClr val="dk1"/>
                </a:solidFill>
                <a:latin typeface="Helvetica Neue"/>
                <a:ea typeface="Helvetica Neue"/>
                <a:cs typeface="Helvetica Neue"/>
                <a:sym typeface="Helvetica Neue"/>
              </a:rPr>
              <a:t> is doing the right thing with data, considering the human impact from all sides, and making decisions based on your values.</a:t>
            </a:r>
            <a:endParaRPr sz="2400">
              <a:solidFill>
                <a:schemeClr val="dk1"/>
              </a:solidFill>
              <a:latin typeface="Helvetica Neue"/>
              <a:ea typeface="Helvetica Neue"/>
              <a:cs typeface="Helvetica Neue"/>
              <a:sym typeface="Helvetica Neue"/>
            </a:endParaRPr>
          </a:p>
          <a:p>
            <a:pPr indent="0" lvl="0" marL="0" rtl="0" algn="r">
              <a:lnSpc>
                <a:spcPct val="115000"/>
              </a:lnSpc>
              <a:spcBef>
                <a:spcPts val="1200"/>
              </a:spcBef>
              <a:spcAft>
                <a:spcPts val="1200"/>
              </a:spcAft>
              <a:buNone/>
            </a:pPr>
            <a:r>
              <a:rPr lang="en" sz="2000">
                <a:solidFill>
                  <a:schemeClr val="dk1"/>
                </a:solidFill>
                <a:latin typeface="Helvetica Neue"/>
                <a:ea typeface="Helvetica Neue"/>
                <a:cs typeface="Helvetica Neue"/>
                <a:sym typeface="Helvetica Neue"/>
              </a:rPr>
              <a:t>[based on: </a:t>
            </a:r>
            <a:r>
              <a:rPr lang="en" sz="2000" u="sng">
                <a:solidFill>
                  <a:schemeClr val="hlink"/>
                </a:solidFill>
                <a:latin typeface="Helvetica Neue"/>
                <a:ea typeface="Helvetica Neue"/>
                <a:cs typeface="Helvetica Neue"/>
                <a:sym typeface="Helvetica Neue"/>
                <a:hlinkClick r:id="rId3"/>
              </a:rPr>
              <a:t>Lawler, 2019</a:t>
            </a:r>
            <a:r>
              <a:rPr lang="en" sz="2000">
                <a:solidFill>
                  <a:schemeClr val="dk1"/>
                </a:solidFill>
                <a:latin typeface="Helvetica Neue"/>
                <a:ea typeface="Helvetica Neue"/>
                <a:cs typeface="Helvetica Neue"/>
                <a:sym typeface="Helvetica Neue"/>
              </a:rPr>
              <a:t>]</a:t>
            </a:r>
            <a:endParaRPr sz="2000">
              <a:solidFill>
                <a:schemeClr val="dk1"/>
              </a:solidFill>
              <a:latin typeface="Helvetica Neue"/>
              <a:ea typeface="Helvetica Neue"/>
              <a:cs typeface="Helvetica Neue"/>
              <a:sym typeface="Helvetica Neue"/>
            </a:endParaRPr>
          </a:p>
        </p:txBody>
      </p:sp>
      <p:sp>
        <p:nvSpPr>
          <p:cNvPr id="411" name="Google Shape;411;p46"/>
          <p:cNvSpPr txBox="1"/>
          <p:nvPr/>
        </p:nvSpPr>
        <p:spPr>
          <a:xfrm>
            <a:off x="615825" y="5202350"/>
            <a:ext cx="11784000" cy="1077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900">
                <a:latin typeface="Helvetica Neue"/>
                <a:ea typeface="Helvetica Neue"/>
                <a:cs typeface="Helvetica Neue"/>
                <a:sym typeface="Helvetica Neue"/>
              </a:rPr>
              <a:t>“Just because we can do something, doesn’t mean we should.”</a:t>
            </a:r>
            <a:endParaRPr sz="2900">
              <a:latin typeface="Helvetica Neue"/>
              <a:ea typeface="Helvetica Neue"/>
              <a:cs typeface="Helvetica Neue"/>
              <a:sym typeface="Helvetica Neue"/>
            </a:endParaRPr>
          </a:p>
          <a:p>
            <a:pPr indent="0" lvl="0" marL="0" rtl="0" algn="l">
              <a:spcBef>
                <a:spcPts val="0"/>
              </a:spcBef>
              <a:spcAft>
                <a:spcPts val="0"/>
              </a:spcAft>
              <a:buNone/>
            </a:pPr>
            <a:r>
              <a:rPr lang="en" sz="2900">
                <a:solidFill>
                  <a:srgbClr val="4A86E8"/>
                </a:solidFill>
                <a:latin typeface="Helvetica Neue"/>
                <a:ea typeface="Helvetica Neue"/>
                <a:cs typeface="Helvetica Neue"/>
                <a:sym typeface="Helvetica Neue"/>
              </a:rPr>
              <a:t>Should a company sell user information to political campaigns?</a:t>
            </a:r>
            <a:endParaRPr sz="2900">
              <a:solidFill>
                <a:srgbClr val="4A86E8"/>
              </a:solidFill>
              <a:latin typeface="Helvetica Neue"/>
              <a:ea typeface="Helvetica Neue"/>
              <a:cs typeface="Helvetica Neue"/>
              <a:sym typeface="Helvetica Neue"/>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4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Anonymization (De-Identification)</a:t>
            </a:r>
            <a:endParaRPr/>
          </a:p>
        </p:txBody>
      </p:sp>
      <p:sp>
        <p:nvSpPr>
          <p:cNvPr id="418" name="Google Shape;418;p47"/>
          <p:cNvSpPr txBox="1"/>
          <p:nvPr/>
        </p:nvSpPr>
        <p:spPr>
          <a:xfrm>
            <a:off x="8655300" y="3708575"/>
            <a:ext cx="3444600" cy="1514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2400">
                <a:solidFill>
                  <a:srgbClr val="4A86E8"/>
                </a:solidFill>
                <a:latin typeface="Helvetica Neue Light"/>
                <a:ea typeface="Helvetica Neue Light"/>
                <a:cs typeface="Helvetica Neue Light"/>
                <a:sym typeface="Helvetica Neue Light"/>
              </a:rPr>
              <a:t>After having run some anonymization system on our data, is everything fine?</a:t>
            </a:r>
            <a:endParaRPr sz="2400">
              <a:solidFill>
                <a:srgbClr val="4A86E8"/>
              </a:solidFill>
              <a:latin typeface="Helvetica Neue Light"/>
              <a:ea typeface="Helvetica Neue Light"/>
              <a:cs typeface="Helvetica Neue Light"/>
              <a:sym typeface="Helvetica Neue Light"/>
            </a:endParaRPr>
          </a:p>
        </p:txBody>
      </p:sp>
      <p:pic>
        <p:nvPicPr>
          <p:cNvPr id="419" name="Google Shape;419;p47"/>
          <p:cNvPicPr preferRelativeResize="0"/>
          <p:nvPr/>
        </p:nvPicPr>
        <p:blipFill>
          <a:blip r:embed="rId3">
            <a:alphaModFix/>
          </a:blip>
          <a:stretch>
            <a:fillRect/>
          </a:stretch>
        </p:blipFill>
        <p:spPr>
          <a:xfrm>
            <a:off x="838198" y="4311723"/>
            <a:ext cx="7410175" cy="2056150"/>
          </a:xfrm>
          <a:prstGeom prst="rect">
            <a:avLst/>
          </a:prstGeom>
          <a:noFill/>
          <a:ln>
            <a:noFill/>
          </a:ln>
        </p:spPr>
      </p:pic>
      <p:pic>
        <p:nvPicPr>
          <p:cNvPr id="420" name="Google Shape;420;p47"/>
          <p:cNvPicPr preferRelativeResize="0"/>
          <p:nvPr/>
        </p:nvPicPr>
        <p:blipFill>
          <a:blip r:embed="rId4">
            <a:alphaModFix/>
          </a:blip>
          <a:stretch>
            <a:fillRect/>
          </a:stretch>
        </p:blipFill>
        <p:spPr>
          <a:xfrm>
            <a:off x="838200" y="1895125"/>
            <a:ext cx="7410175" cy="1968321"/>
          </a:xfrm>
          <a:prstGeom prst="rect">
            <a:avLst/>
          </a:prstGeom>
          <a:noFill/>
          <a:ln>
            <a:noFill/>
          </a:ln>
        </p:spPr>
      </p:pic>
      <p:sp>
        <p:nvSpPr>
          <p:cNvPr id="421" name="Google Shape;421;p47"/>
          <p:cNvSpPr/>
          <p:nvPr/>
        </p:nvSpPr>
        <p:spPr>
          <a:xfrm>
            <a:off x="3625550" y="3363500"/>
            <a:ext cx="1026600" cy="11229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47"/>
          <p:cNvSpPr txBox="1"/>
          <p:nvPr/>
        </p:nvSpPr>
        <p:spPr>
          <a:xfrm>
            <a:off x="838200" y="6367875"/>
            <a:ext cx="4695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Helvetica Neue Light"/>
                <a:ea typeface="Helvetica Neue Light"/>
                <a:cs typeface="Helvetica Neue Light"/>
                <a:sym typeface="Helvetica Neue Light"/>
              </a:rPr>
              <a:t>Image Source: https://www.aclweb.org/anthology/2020.lrec-1.870/</a:t>
            </a:r>
            <a:endParaRPr sz="1200">
              <a:latin typeface="Helvetica Neue Light"/>
              <a:ea typeface="Helvetica Neue Light"/>
              <a:cs typeface="Helvetica Neue Light"/>
              <a:sym typeface="Helvetica Neue Light"/>
            </a:endParaRPr>
          </a:p>
        </p:txBody>
      </p:sp>
      <p:sp>
        <p:nvSpPr>
          <p:cNvPr id="423" name="Google Shape;423;p47"/>
          <p:cNvSpPr txBox="1"/>
          <p:nvPr/>
        </p:nvSpPr>
        <p:spPr>
          <a:xfrm>
            <a:off x="8779975" y="1987500"/>
            <a:ext cx="9784800" cy="98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800">
                <a:latin typeface="Helvetica Neue"/>
                <a:ea typeface="Helvetica Neue"/>
                <a:cs typeface="Helvetica Neue"/>
                <a:sym typeface="Helvetica Neue"/>
              </a:rPr>
              <a:t>HitzalMed</a:t>
            </a:r>
            <a:endParaRPr b="1" sz="2800">
              <a:latin typeface="Helvetica Neue"/>
              <a:ea typeface="Helvetica Neue"/>
              <a:cs typeface="Helvetica Neue"/>
              <a:sym typeface="Helvetica Neue"/>
            </a:endParaRPr>
          </a:p>
          <a:p>
            <a:pPr indent="0" lvl="0" marL="0" rtl="0" algn="l">
              <a:spcBef>
                <a:spcPts val="0"/>
              </a:spcBef>
              <a:spcAft>
                <a:spcPts val="0"/>
              </a:spcAft>
              <a:buNone/>
            </a:pPr>
            <a:r>
              <a:rPr lang="en" sz="2400">
                <a:latin typeface="Helvetica Neue Light"/>
                <a:ea typeface="Helvetica Neue Light"/>
                <a:cs typeface="Helvetica Neue Light"/>
                <a:sym typeface="Helvetica Neue Light"/>
              </a:rPr>
              <a:t>(Lopez et al., 2020)</a:t>
            </a:r>
            <a:endParaRPr sz="2400">
              <a:latin typeface="Helvetica Neue Light"/>
              <a:ea typeface="Helvetica Neue Light"/>
              <a:cs typeface="Helvetica Neue Light"/>
              <a:sym typeface="Helvetica Neue 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4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sz="4000"/>
              <a:t>Authorship Attribution / Author Profiling</a:t>
            </a:r>
            <a:endParaRPr sz="4000"/>
          </a:p>
        </p:txBody>
      </p:sp>
      <p:pic>
        <p:nvPicPr>
          <p:cNvPr id="430" name="Google Shape;430;p48"/>
          <p:cNvPicPr preferRelativeResize="0"/>
          <p:nvPr/>
        </p:nvPicPr>
        <p:blipFill>
          <a:blip r:embed="rId3">
            <a:alphaModFix/>
          </a:blip>
          <a:stretch>
            <a:fillRect/>
          </a:stretch>
        </p:blipFill>
        <p:spPr>
          <a:xfrm>
            <a:off x="7338500" y="1689075"/>
            <a:ext cx="4623925" cy="2146350"/>
          </a:xfrm>
          <a:prstGeom prst="rect">
            <a:avLst/>
          </a:prstGeom>
          <a:noFill/>
          <a:ln>
            <a:noFill/>
          </a:ln>
        </p:spPr>
      </p:pic>
      <p:pic>
        <p:nvPicPr>
          <p:cNvPr id="431" name="Google Shape;431;p48"/>
          <p:cNvPicPr preferRelativeResize="0"/>
          <p:nvPr/>
        </p:nvPicPr>
        <p:blipFill>
          <a:blip r:embed="rId4">
            <a:alphaModFix/>
          </a:blip>
          <a:stretch>
            <a:fillRect/>
          </a:stretch>
        </p:blipFill>
        <p:spPr>
          <a:xfrm>
            <a:off x="218400" y="2514375"/>
            <a:ext cx="6945374" cy="1466819"/>
          </a:xfrm>
          <a:prstGeom prst="rect">
            <a:avLst/>
          </a:prstGeom>
          <a:noFill/>
          <a:ln>
            <a:noFill/>
          </a:ln>
        </p:spPr>
      </p:pic>
      <p:pic>
        <p:nvPicPr>
          <p:cNvPr id="432" name="Google Shape;432;p48"/>
          <p:cNvPicPr preferRelativeResize="0"/>
          <p:nvPr/>
        </p:nvPicPr>
        <p:blipFill>
          <a:blip r:embed="rId5">
            <a:alphaModFix/>
          </a:blip>
          <a:stretch>
            <a:fillRect/>
          </a:stretch>
        </p:blipFill>
        <p:spPr>
          <a:xfrm>
            <a:off x="478575" y="4095023"/>
            <a:ext cx="9546348" cy="1611450"/>
          </a:xfrm>
          <a:prstGeom prst="rect">
            <a:avLst/>
          </a:prstGeom>
          <a:noFill/>
          <a:ln>
            <a:noFill/>
          </a:ln>
        </p:spPr>
      </p:pic>
      <p:sp>
        <p:nvSpPr>
          <p:cNvPr id="433" name="Google Shape;433;p48"/>
          <p:cNvSpPr/>
          <p:nvPr/>
        </p:nvSpPr>
        <p:spPr>
          <a:xfrm>
            <a:off x="393125" y="4369600"/>
            <a:ext cx="9741000" cy="1026600"/>
          </a:xfrm>
          <a:prstGeom prst="rect">
            <a:avLst/>
          </a:prstGeom>
          <a:noFill/>
          <a:ln cap="flat" cmpd="sng" w="28575">
            <a:solidFill>
              <a:srgbClr val="FF99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48"/>
          <p:cNvSpPr txBox="1"/>
          <p:nvPr/>
        </p:nvSpPr>
        <p:spPr>
          <a:xfrm>
            <a:off x="873625" y="5940700"/>
            <a:ext cx="105156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4A86E8"/>
                </a:solidFill>
                <a:latin typeface="Helvetica Neue Light"/>
                <a:ea typeface="Helvetica Neue Light"/>
                <a:cs typeface="Helvetica Neue Light"/>
                <a:sym typeface="Helvetica Neue Light"/>
              </a:rPr>
              <a:t>What are potential chances and risks of this type of technology?</a:t>
            </a:r>
            <a:endParaRPr sz="2400">
              <a:solidFill>
                <a:srgbClr val="4A86E8"/>
              </a:solidFill>
              <a:latin typeface="Helvetica Neue Light"/>
              <a:ea typeface="Helvetica Neue Light"/>
              <a:cs typeface="Helvetica Neue Light"/>
              <a:sym typeface="Helvetica Neue Light"/>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439" name="Shape 439"/>
        <p:cNvGrpSpPr/>
        <p:nvPr/>
      </p:nvGrpSpPr>
      <p:grpSpPr>
        <a:xfrm>
          <a:off x="0" y="0"/>
          <a:ext cx="0" cy="0"/>
          <a:chOff x="0" y="0"/>
          <a:chExt cx="0" cy="0"/>
        </a:xfrm>
      </p:grpSpPr>
      <p:sp>
        <p:nvSpPr>
          <p:cNvPr id="440" name="Google Shape;440;p4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Reading Assignment / Discussion</a:t>
            </a:r>
            <a:endParaRPr/>
          </a:p>
        </p:txBody>
      </p:sp>
      <p:sp>
        <p:nvSpPr>
          <p:cNvPr id="441" name="Google Shape;441;p49"/>
          <p:cNvSpPr txBox="1"/>
          <p:nvPr>
            <p:ph idx="1" type="body"/>
          </p:nvPr>
        </p:nvSpPr>
        <p:spPr>
          <a:xfrm>
            <a:off x="838200" y="1825625"/>
            <a:ext cx="4763100" cy="4351200"/>
          </a:xfrm>
          <a:prstGeom prst="rect">
            <a:avLst/>
          </a:prstGeom>
        </p:spPr>
        <p:txBody>
          <a:bodyPr anchorCtr="0" anchor="t" bIns="45700" lIns="91425" spcFirstLastPara="1" rIns="91425" wrap="square" tIns="45700">
            <a:normAutofit/>
          </a:bodyPr>
          <a:lstStyle/>
          <a:p>
            <a:pPr indent="0" lvl="0" marL="0" rtl="0" algn="l">
              <a:lnSpc>
                <a:spcPct val="115000"/>
              </a:lnSpc>
              <a:spcBef>
                <a:spcPts val="2400"/>
              </a:spcBef>
              <a:spcAft>
                <a:spcPts val="0"/>
              </a:spcAft>
              <a:buNone/>
            </a:pPr>
            <a:r>
              <a:rPr lang="en" sz="2600">
                <a:latin typeface="Helvetica Neue"/>
                <a:ea typeface="Helvetica Neue"/>
                <a:cs typeface="Helvetica Neue"/>
                <a:sym typeface="Helvetica Neue"/>
              </a:rPr>
              <a:t>Daniel J. Solov</a:t>
            </a:r>
            <a:r>
              <a:rPr lang="en" sz="2600">
                <a:latin typeface="Helvetica Neue"/>
                <a:ea typeface="Helvetica Neue"/>
                <a:cs typeface="Helvetica Neue"/>
                <a:sym typeface="Helvetica Neue"/>
              </a:rPr>
              <a:t>e. '</a:t>
            </a:r>
            <a:r>
              <a:rPr lang="en" sz="2600" u="sng">
                <a:solidFill>
                  <a:schemeClr val="hlink"/>
                </a:solidFill>
                <a:latin typeface="Helvetica Neue"/>
                <a:ea typeface="Helvetica Neue"/>
                <a:cs typeface="Helvetica Neue"/>
                <a:sym typeface="Helvetica Neue"/>
                <a:hlinkClick r:id="rId3"/>
              </a:rPr>
              <a:t>I've Got Nothing to Hide' and Other Misunderstandings of Privacy</a:t>
            </a:r>
            <a:r>
              <a:rPr lang="en" sz="2600">
                <a:latin typeface="Helvetica Neue"/>
                <a:ea typeface="Helvetica Neue"/>
                <a:cs typeface="Helvetica Neue"/>
                <a:sym typeface="Helvetica Neue"/>
              </a:rPr>
              <a:t>. San Diego Law Review, Vol. 44, p. 745, 2007</a:t>
            </a:r>
            <a:endParaRPr sz="2600">
              <a:latin typeface="Helvetica Neue"/>
              <a:ea typeface="Helvetica Neue"/>
              <a:cs typeface="Helvetica Neue"/>
              <a:sym typeface="Helvetica Neue"/>
            </a:endParaRPr>
          </a:p>
          <a:p>
            <a:pPr indent="0" lvl="0" marL="0" rtl="0" algn="l">
              <a:lnSpc>
                <a:spcPct val="115000"/>
              </a:lnSpc>
              <a:spcBef>
                <a:spcPts val="2400"/>
              </a:spcBef>
              <a:spcAft>
                <a:spcPts val="600"/>
              </a:spcAft>
              <a:buNone/>
            </a:pPr>
            <a:r>
              <a:rPr lang="en" sz="2600" u="sng">
                <a:solidFill>
                  <a:schemeClr val="hlink"/>
                </a:solidFill>
                <a:latin typeface="Helvetica Neue"/>
                <a:ea typeface="Helvetica Neue"/>
                <a:cs typeface="Helvetica Neue"/>
                <a:sym typeface="Helvetica Neue"/>
                <a:hlinkClick r:id="rId4"/>
              </a:rPr>
              <a:t>Germany’s complicated relationship with Google Street View</a:t>
            </a:r>
            <a:r>
              <a:rPr lang="en" sz="2600">
                <a:latin typeface="Helvetica Neue"/>
                <a:ea typeface="Helvetica Neue"/>
                <a:cs typeface="Helvetica Neue"/>
                <a:sym typeface="Helvetica Neue"/>
              </a:rPr>
              <a:t>. NY Times, April 2013.</a:t>
            </a:r>
            <a:endParaRPr sz="2600">
              <a:latin typeface="Helvetica Neue"/>
              <a:ea typeface="Helvetica Neue"/>
              <a:cs typeface="Helvetica Neue"/>
              <a:sym typeface="Helvetica Neue"/>
            </a:endParaRPr>
          </a:p>
        </p:txBody>
      </p:sp>
      <p:sp>
        <p:nvSpPr>
          <p:cNvPr id="442" name="Google Shape;442;p49"/>
          <p:cNvSpPr txBox="1"/>
          <p:nvPr>
            <p:ph idx="2" type="body"/>
          </p:nvPr>
        </p:nvSpPr>
        <p:spPr>
          <a:xfrm>
            <a:off x="6172200" y="1825625"/>
            <a:ext cx="5747700" cy="4869000"/>
          </a:xfrm>
          <a:prstGeom prst="rect">
            <a:avLst/>
          </a:prstGeom>
        </p:spPr>
        <p:txBody>
          <a:bodyPr anchorCtr="0" anchor="t" bIns="45700" lIns="91425" spcFirstLastPara="1" rIns="91425" wrap="square" tIns="45700">
            <a:normAutofit lnSpcReduction="20000"/>
          </a:bodyPr>
          <a:lstStyle/>
          <a:p>
            <a:pPr indent="0" lvl="0" marL="0" rtl="0" algn="l">
              <a:spcBef>
                <a:spcPts val="1000"/>
              </a:spcBef>
              <a:spcAft>
                <a:spcPts val="0"/>
              </a:spcAft>
              <a:buNone/>
            </a:pPr>
            <a:r>
              <a:rPr b="1" lang="en" sz="2600">
                <a:latin typeface="Helvetica Neue"/>
                <a:ea typeface="Helvetica Neue"/>
                <a:cs typeface="Helvetica Neue"/>
                <a:sym typeface="Helvetica Neue"/>
              </a:rPr>
              <a:t>Questions to think about / discuss:</a:t>
            </a:r>
            <a:endParaRPr b="1" sz="2600">
              <a:latin typeface="Helvetica Neue"/>
              <a:ea typeface="Helvetica Neue"/>
              <a:cs typeface="Helvetica Neue"/>
              <a:sym typeface="Helvetica Neue"/>
            </a:endParaRPr>
          </a:p>
          <a:p>
            <a:pPr indent="0" lvl="0" marL="0" rtl="0" algn="l">
              <a:spcBef>
                <a:spcPts val="1000"/>
              </a:spcBef>
              <a:spcAft>
                <a:spcPts val="0"/>
              </a:spcAft>
              <a:buNone/>
            </a:pPr>
            <a:r>
              <a:rPr lang="en" sz="2600"/>
              <a:t>Which dimensions of privacy matter most to you?</a:t>
            </a:r>
            <a:endParaRPr sz="2600"/>
          </a:p>
          <a:p>
            <a:pPr indent="0" lvl="0" marL="0" rtl="0" algn="l">
              <a:spcBef>
                <a:spcPts val="1000"/>
              </a:spcBef>
              <a:spcAft>
                <a:spcPts val="0"/>
              </a:spcAft>
              <a:buNone/>
            </a:pPr>
            <a:r>
              <a:t/>
            </a:r>
            <a:endParaRPr sz="2600"/>
          </a:p>
          <a:p>
            <a:pPr indent="0" lvl="0" marL="0" rtl="0" algn="l">
              <a:lnSpc>
                <a:spcPct val="100000"/>
              </a:lnSpc>
              <a:spcBef>
                <a:spcPts val="0"/>
              </a:spcBef>
              <a:spcAft>
                <a:spcPts val="0"/>
              </a:spcAft>
              <a:buClr>
                <a:schemeClr val="dk1"/>
              </a:buClr>
              <a:buSzPts val="1100"/>
              <a:buFont typeface="Arial"/>
              <a:buNone/>
            </a:pPr>
            <a:r>
              <a:rPr lang="en" sz="2600"/>
              <a:t>A software developer accidentally notices a document where a user is drafting a suicide note. Should he/she contact the police to save a life, or respect their user’s secret?</a:t>
            </a:r>
            <a:endParaRPr sz="2600"/>
          </a:p>
          <a:p>
            <a:pPr indent="0" lvl="0" marL="0" rtl="0" algn="l">
              <a:spcBef>
                <a:spcPts val="1000"/>
              </a:spcBef>
              <a:spcAft>
                <a:spcPts val="0"/>
              </a:spcAft>
              <a:buNone/>
            </a:pPr>
            <a:r>
              <a:t/>
            </a:r>
            <a:endParaRPr sz="2600"/>
          </a:p>
          <a:p>
            <a:pPr indent="0" lvl="0" marL="0" rtl="0" algn="l">
              <a:spcBef>
                <a:spcPts val="1000"/>
              </a:spcBef>
              <a:spcAft>
                <a:spcPts val="0"/>
              </a:spcAft>
              <a:buNone/>
            </a:pPr>
            <a:r>
              <a:rPr lang="en" sz="2600"/>
              <a:t>Can you imagine a situation where interfering with someone’s privacy leads to an economic / financial issue for that person?</a:t>
            </a:r>
            <a:endParaRPr sz="26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50"/>
          <p:cNvSpPr txBox="1"/>
          <p:nvPr>
            <p:ph type="title"/>
          </p:nvPr>
        </p:nvSpPr>
        <p:spPr>
          <a:xfrm>
            <a:off x="1052525" y="18797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Two ethical theories</a:t>
            </a:r>
            <a:endParaRPr/>
          </a:p>
        </p:txBody>
      </p:sp>
      <p:sp>
        <p:nvSpPr>
          <p:cNvPr id="449" name="Google Shape;449;p50"/>
          <p:cNvSpPr txBox="1"/>
          <p:nvPr>
            <p:ph idx="1" type="body"/>
          </p:nvPr>
        </p:nvSpPr>
        <p:spPr>
          <a:xfrm>
            <a:off x="6386525" y="1690825"/>
            <a:ext cx="5181600" cy="4190400"/>
          </a:xfrm>
          <a:prstGeom prst="rect">
            <a:avLst/>
          </a:prstGeom>
          <a:solidFill>
            <a:srgbClr val="EAD1DC"/>
          </a:solidFill>
        </p:spPr>
        <p:txBody>
          <a:bodyPr anchorCtr="0" anchor="t" bIns="45700" lIns="91425" spcFirstLastPara="1" rIns="91425" wrap="square" tIns="45700">
            <a:normAutofit/>
          </a:bodyPr>
          <a:lstStyle/>
          <a:p>
            <a:pPr indent="0" lvl="0" marL="0" rtl="0" algn="l">
              <a:spcBef>
                <a:spcPts val="1000"/>
              </a:spcBef>
              <a:spcAft>
                <a:spcPts val="0"/>
              </a:spcAft>
              <a:buNone/>
            </a:pPr>
            <a:r>
              <a:rPr b="1" lang="en">
                <a:latin typeface="Helvetica Neue"/>
                <a:ea typeface="Helvetica Neue"/>
                <a:cs typeface="Helvetica Neue"/>
                <a:sym typeface="Helvetica Neue"/>
              </a:rPr>
              <a:t>Deontology</a:t>
            </a:r>
            <a:endParaRPr b="1">
              <a:latin typeface="Helvetica Neue"/>
              <a:ea typeface="Helvetica Neue"/>
              <a:cs typeface="Helvetica Neue"/>
              <a:sym typeface="Helvetica Neue"/>
            </a:endParaRPr>
          </a:p>
          <a:p>
            <a:pPr indent="0" lvl="0" marL="0" rtl="0" algn="l">
              <a:spcBef>
                <a:spcPts val="1000"/>
              </a:spcBef>
              <a:spcAft>
                <a:spcPts val="0"/>
              </a:spcAft>
              <a:buNone/>
            </a:pPr>
            <a:r>
              <a:rPr lang="en"/>
              <a:t>Deon (Greek) = duty</a:t>
            </a:r>
            <a:endParaRPr/>
          </a:p>
          <a:p>
            <a:pPr indent="0" lvl="0" marL="0" rtl="0" algn="l">
              <a:spcBef>
                <a:spcPts val="1000"/>
              </a:spcBef>
              <a:spcAft>
                <a:spcPts val="0"/>
              </a:spcAft>
              <a:buClr>
                <a:schemeClr val="dk1"/>
              </a:buClr>
              <a:buSzPts val="1100"/>
              <a:buFont typeface="Arial"/>
              <a:buNone/>
            </a:pPr>
            <a:r>
              <a:rPr b="1" i="1" lang="en" sz="2300">
                <a:latin typeface="Helvetica Neue"/>
                <a:ea typeface="Helvetica Neue"/>
                <a:cs typeface="Helvetica Neue"/>
                <a:sym typeface="Helvetica Neue"/>
              </a:rPr>
              <a:t>“Identify your duty and act accordingly”</a:t>
            </a:r>
            <a:endParaRPr/>
          </a:p>
          <a:p>
            <a:pPr indent="0" lvl="0" marL="0" rtl="0" algn="l">
              <a:spcBef>
                <a:spcPts val="1000"/>
              </a:spcBef>
              <a:spcAft>
                <a:spcPts val="0"/>
              </a:spcAft>
              <a:buNone/>
            </a:pPr>
            <a:r>
              <a:t/>
            </a:r>
            <a:endParaRPr/>
          </a:p>
          <a:p>
            <a:pPr indent="0" lvl="0" marL="0" rtl="0" algn="l">
              <a:spcBef>
                <a:spcPts val="1000"/>
              </a:spcBef>
              <a:spcAft>
                <a:spcPts val="0"/>
              </a:spcAft>
              <a:buNone/>
            </a:pPr>
            <a:r>
              <a:rPr b="1" lang="en">
                <a:latin typeface="Helvetica Neue"/>
                <a:ea typeface="Helvetica Neue"/>
                <a:cs typeface="Helvetica Neue"/>
                <a:sym typeface="Helvetica Neue"/>
              </a:rPr>
              <a:t>Generalization</a:t>
            </a:r>
            <a:r>
              <a:rPr lang="en"/>
              <a:t> principle: prioritizes intent as the source of ethical action, should be reasonable.</a:t>
            </a:r>
            <a:endParaRPr/>
          </a:p>
        </p:txBody>
      </p:sp>
      <p:sp>
        <p:nvSpPr>
          <p:cNvPr id="450" name="Google Shape;450;p50"/>
          <p:cNvSpPr txBox="1"/>
          <p:nvPr>
            <p:ph idx="2" type="body"/>
          </p:nvPr>
        </p:nvSpPr>
        <p:spPr>
          <a:xfrm>
            <a:off x="492925" y="1690825"/>
            <a:ext cx="5181600" cy="3552300"/>
          </a:xfrm>
          <a:prstGeom prst="rect">
            <a:avLst/>
          </a:prstGeom>
          <a:solidFill>
            <a:srgbClr val="FCE5CD"/>
          </a:solidFill>
        </p:spPr>
        <p:txBody>
          <a:bodyPr anchorCtr="0" anchor="t" bIns="45700" lIns="91425" spcFirstLastPara="1" rIns="91425" wrap="square" tIns="45700">
            <a:normAutofit/>
          </a:bodyPr>
          <a:lstStyle/>
          <a:p>
            <a:pPr indent="0" lvl="0" marL="0" rtl="0" algn="l">
              <a:spcBef>
                <a:spcPts val="1000"/>
              </a:spcBef>
              <a:spcAft>
                <a:spcPts val="0"/>
              </a:spcAft>
              <a:buNone/>
            </a:pPr>
            <a:r>
              <a:rPr b="1" lang="en">
                <a:latin typeface="Helvetica Neue"/>
                <a:ea typeface="Helvetica Neue"/>
                <a:cs typeface="Helvetica Neue"/>
                <a:sym typeface="Helvetica Neue"/>
              </a:rPr>
              <a:t>Teleology</a:t>
            </a:r>
            <a:endParaRPr b="1">
              <a:latin typeface="Helvetica Neue"/>
              <a:ea typeface="Helvetica Neue"/>
              <a:cs typeface="Helvetica Neue"/>
              <a:sym typeface="Helvetica Neue"/>
            </a:endParaRPr>
          </a:p>
          <a:p>
            <a:pPr indent="0" lvl="0" marL="0" rtl="0" algn="l">
              <a:spcBef>
                <a:spcPts val="1000"/>
              </a:spcBef>
              <a:spcAft>
                <a:spcPts val="0"/>
              </a:spcAft>
              <a:buNone/>
            </a:pPr>
            <a:r>
              <a:rPr lang="en"/>
              <a:t>Telos (Greek) = goal</a:t>
            </a:r>
            <a:endParaRPr/>
          </a:p>
          <a:p>
            <a:pPr indent="0" lvl="0" marL="0" rtl="0" algn="l">
              <a:spcBef>
                <a:spcPts val="1000"/>
              </a:spcBef>
              <a:spcAft>
                <a:spcPts val="0"/>
              </a:spcAft>
              <a:buNone/>
            </a:pPr>
            <a:r>
              <a:rPr lang="en"/>
              <a:t>Outcome-oriented</a:t>
            </a:r>
            <a:endParaRPr/>
          </a:p>
          <a:p>
            <a:pPr indent="0" lvl="0" marL="0" rtl="0" algn="l">
              <a:spcBef>
                <a:spcPts val="1000"/>
              </a:spcBef>
              <a:spcAft>
                <a:spcPts val="0"/>
              </a:spcAft>
              <a:buNone/>
            </a:pPr>
            <a:r>
              <a:t/>
            </a:r>
            <a:endParaRPr/>
          </a:p>
          <a:p>
            <a:pPr indent="0" lvl="0" marL="0" rtl="0" algn="l">
              <a:spcBef>
                <a:spcPts val="1000"/>
              </a:spcBef>
              <a:spcAft>
                <a:spcPts val="0"/>
              </a:spcAft>
              <a:buClr>
                <a:schemeClr val="dk1"/>
              </a:buClr>
              <a:buSzPts val="1100"/>
              <a:buFont typeface="Arial"/>
              <a:buNone/>
            </a:pPr>
            <a:r>
              <a:rPr b="1" lang="en">
                <a:latin typeface="Helvetica Neue"/>
                <a:ea typeface="Helvetica Neue"/>
                <a:cs typeface="Helvetica Neue"/>
                <a:sym typeface="Helvetica Neue"/>
              </a:rPr>
              <a:t>Utilitarianism</a:t>
            </a:r>
            <a:endParaRPr/>
          </a:p>
          <a:p>
            <a:pPr indent="0" lvl="0" marL="0" rtl="0" algn="l">
              <a:spcBef>
                <a:spcPts val="1000"/>
              </a:spcBef>
              <a:spcAft>
                <a:spcPts val="0"/>
              </a:spcAft>
              <a:buNone/>
            </a:pPr>
            <a:r>
              <a:rPr b="1" i="1" lang="en" sz="2300">
                <a:latin typeface="Helvetica Neue"/>
                <a:ea typeface="Helvetica Neue"/>
                <a:cs typeface="Helvetica Neue"/>
                <a:sym typeface="Helvetica Neue"/>
              </a:rPr>
              <a:t>“Choose that action that optimizes the outcome for the majority”</a:t>
            </a:r>
            <a:endParaRPr b="1" i="1" sz="2300">
              <a:latin typeface="Helvetica Neue"/>
              <a:ea typeface="Helvetica Neue"/>
              <a:cs typeface="Helvetica Neue"/>
              <a:sym typeface="Helvetica Neue"/>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sp>
        <p:nvSpPr>
          <p:cNvPr id="456" name="Google Shape;456;p51"/>
          <p:cNvSpPr txBox="1"/>
          <p:nvPr>
            <p:ph type="title"/>
          </p:nvPr>
        </p:nvSpPr>
        <p:spPr>
          <a:xfrm>
            <a:off x="838200" y="365125"/>
            <a:ext cx="10615200" cy="10872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 sz="3800"/>
              <a:t>Word Error Rates for Automatic Captioning</a:t>
            </a:r>
            <a:endParaRPr sz="3800"/>
          </a:p>
          <a:p>
            <a:pPr indent="0" lvl="0" marL="0" rtl="0" algn="l">
              <a:spcBef>
                <a:spcPts val="0"/>
              </a:spcBef>
              <a:spcAft>
                <a:spcPts val="0"/>
              </a:spcAft>
              <a:buNone/>
            </a:pPr>
            <a:r>
              <a:rPr lang="en" sz="3800"/>
              <a:t>on YouTube (Tatman, 2017)</a:t>
            </a:r>
            <a:endParaRPr sz="3800"/>
          </a:p>
        </p:txBody>
      </p:sp>
      <p:pic>
        <p:nvPicPr>
          <p:cNvPr id="457" name="Google Shape;457;p51"/>
          <p:cNvPicPr preferRelativeResize="0"/>
          <p:nvPr/>
        </p:nvPicPr>
        <p:blipFill>
          <a:blip r:embed="rId3">
            <a:alphaModFix/>
          </a:blip>
          <a:stretch>
            <a:fillRect/>
          </a:stretch>
        </p:blipFill>
        <p:spPr>
          <a:xfrm>
            <a:off x="838200" y="1745500"/>
            <a:ext cx="5041249" cy="4869099"/>
          </a:xfrm>
          <a:prstGeom prst="rect">
            <a:avLst/>
          </a:prstGeom>
          <a:noFill/>
          <a:ln>
            <a:noFill/>
          </a:ln>
        </p:spPr>
      </p:pic>
      <p:pic>
        <p:nvPicPr>
          <p:cNvPr id="458" name="Google Shape;458;p51"/>
          <p:cNvPicPr preferRelativeResize="0"/>
          <p:nvPr/>
        </p:nvPicPr>
        <p:blipFill>
          <a:blip r:embed="rId4">
            <a:alphaModFix/>
          </a:blip>
          <a:stretch>
            <a:fillRect/>
          </a:stretch>
        </p:blipFill>
        <p:spPr>
          <a:xfrm>
            <a:off x="6298200" y="1670975"/>
            <a:ext cx="5041249" cy="4778774"/>
          </a:xfrm>
          <a:prstGeom prst="rect">
            <a:avLst/>
          </a:prstGeom>
          <a:noFill/>
          <a:ln>
            <a:noFill/>
          </a:ln>
        </p:spPr>
      </p:pic>
      <p:sp>
        <p:nvSpPr>
          <p:cNvPr id="459" name="Google Shape;459;p51"/>
          <p:cNvSpPr txBox="1"/>
          <p:nvPr/>
        </p:nvSpPr>
        <p:spPr>
          <a:xfrm>
            <a:off x="314750" y="2114800"/>
            <a:ext cx="46419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980000"/>
                </a:solidFill>
                <a:latin typeface="Helvetica Neue Light"/>
                <a:ea typeface="Helvetica Neue Light"/>
                <a:cs typeface="Helvetica Neue Light"/>
                <a:sym typeface="Helvetica Neue Light"/>
              </a:rPr>
              <a:t>WER higher for Scottish speakers</a:t>
            </a:r>
            <a:endParaRPr sz="2400">
              <a:solidFill>
                <a:srgbClr val="980000"/>
              </a:solidFill>
              <a:latin typeface="Helvetica Neue Light"/>
              <a:ea typeface="Helvetica Neue Light"/>
              <a:cs typeface="Helvetica Neue Light"/>
              <a:sym typeface="Helvetica Neue Light"/>
            </a:endParaRPr>
          </a:p>
        </p:txBody>
      </p:sp>
      <p:sp>
        <p:nvSpPr>
          <p:cNvPr id="460" name="Google Shape;460;p51"/>
          <p:cNvSpPr txBox="1"/>
          <p:nvPr/>
        </p:nvSpPr>
        <p:spPr>
          <a:xfrm>
            <a:off x="7543800" y="1452325"/>
            <a:ext cx="44196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400">
                <a:solidFill>
                  <a:srgbClr val="980000"/>
                </a:solidFill>
                <a:latin typeface="Helvetica Neue Light"/>
                <a:ea typeface="Helvetica Neue Light"/>
                <a:cs typeface="Helvetica Neue Light"/>
                <a:sym typeface="Helvetica Neue Light"/>
              </a:rPr>
              <a:t>WER higher for female speakers compared to male speakers</a:t>
            </a:r>
            <a:endParaRPr sz="2400">
              <a:solidFill>
                <a:srgbClr val="980000"/>
              </a:solidFill>
              <a:latin typeface="Helvetica Neue Light"/>
              <a:ea typeface="Helvetica Neue Light"/>
              <a:cs typeface="Helvetica Neue Light"/>
              <a:sym typeface="Helvetica Neue Light"/>
            </a:endParaRPr>
          </a:p>
        </p:txBody>
      </p:sp>
      <p:sp>
        <p:nvSpPr>
          <p:cNvPr id="461" name="Google Shape;461;p51"/>
          <p:cNvSpPr txBox="1"/>
          <p:nvPr/>
        </p:nvSpPr>
        <p:spPr>
          <a:xfrm>
            <a:off x="7549975" y="6488200"/>
            <a:ext cx="46419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latin typeface="Helvetica Neue Light"/>
                <a:ea typeface="Helvetica Neue Light"/>
                <a:cs typeface="Helvetica Neue Light"/>
                <a:sym typeface="Helvetica Neue Light"/>
              </a:rPr>
              <a:t>Image Source: </a:t>
            </a:r>
            <a:r>
              <a:rPr lang="en" sz="1200">
                <a:solidFill>
                  <a:schemeClr val="dk1"/>
                </a:solidFill>
                <a:latin typeface="Calibri"/>
                <a:ea typeface="Calibri"/>
                <a:cs typeface="Calibri"/>
                <a:sym typeface="Calibri"/>
              </a:rPr>
              <a:t>https://www.aclweb.org/anthology/W17-1606</a:t>
            </a:r>
            <a:endParaRPr sz="1200">
              <a:latin typeface="Helvetica Neue Light"/>
              <a:ea typeface="Helvetica Neue Light"/>
              <a:cs typeface="Helvetica Neue Light"/>
              <a:sym typeface="Helvetica Neue Ligh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838200" y="177300"/>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sz="4300"/>
              <a:t>Sources and Types of Harm - Overview</a:t>
            </a:r>
            <a:endParaRPr sz="4300"/>
          </a:p>
        </p:txBody>
      </p:sp>
      <p:pic>
        <p:nvPicPr>
          <p:cNvPr id="110" name="Google Shape;110;p16"/>
          <p:cNvPicPr preferRelativeResize="0"/>
          <p:nvPr/>
        </p:nvPicPr>
        <p:blipFill>
          <a:blip r:embed="rId3">
            <a:alphaModFix/>
          </a:blip>
          <a:stretch>
            <a:fillRect/>
          </a:stretch>
        </p:blipFill>
        <p:spPr>
          <a:xfrm>
            <a:off x="10537150" y="2808925"/>
            <a:ext cx="1294775" cy="1439784"/>
          </a:xfrm>
          <a:prstGeom prst="rect">
            <a:avLst/>
          </a:prstGeom>
          <a:noFill/>
          <a:ln>
            <a:noFill/>
          </a:ln>
        </p:spPr>
      </p:pic>
      <p:sp>
        <p:nvSpPr>
          <p:cNvPr id="111" name="Google Shape;111;p16"/>
          <p:cNvSpPr/>
          <p:nvPr/>
        </p:nvSpPr>
        <p:spPr>
          <a:xfrm>
            <a:off x="9551225" y="3249150"/>
            <a:ext cx="750000" cy="66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6"/>
          <p:cNvSpPr/>
          <p:nvPr/>
        </p:nvSpPr>
        <p:spPr>
          <a:xfrm>
            <a:off x="3609475" y="2548125"/>
            <a:ext cx="5678100" cy="3270300"/>
          </a:xfrm>
          <a:prstGeom prst="cube">
            <a:avLst>
              <a:gd fmla="val 9155" name="adj"/>
            </a:avLst>
          </a:prstGeom>
          <a:solidFill>
            <a:srgbClr val="43434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sz="2300">
                <a:solidFill>
                  <a:schemeClr val="lt1"/>
                </a:solidFill>
              </a:rPr>
              <a:t>NLP System</a:t>
            </a:r>
            <a:endParaRPr b="1" sz="2300">
              <a:solidFill>
                <a:schemeClr val="lt1"/>
              </a:solidFill>
            </a:endParaRPr>
          </a:p>
        </p:txBody>
      </p:sp>
      <p:sp>
        <p:nvSpPr>
          <p:cNvPr id="113" name="Google Shape;113;p16"/>
          <p:cNvSpPr/>
          <p:nvPr/>
        </p:nvSpPr>
        <p:spPr>
          <a:xfrm>
            <a:off x="678400" y="3199500"/>
            <a:ext cx="1114008" cy="791250"/>
          </a:xfrm>
          <a:prstGeom prst="flowChartMagneticDisk">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100"/>
              <a:t>Data</a:t>
            </a:r>
            <a:endParaRPr sz="2100"/>
          </a:p>
        </p:txBody>
      </p:sp>
      <p:pic>
        <p:nvPicPr>
          <p:cNvPr id="114" name="Google Shape;114;p16"/>
          <p:cNvPicPr preferRelativeResize="0"/>
          <p:nvPr/>
        </p:nvPicPr>
        <p:blipFill>
          <a:blip r:embed="rId3">
            <a:alphaModFix/>
          </a:blip>
          <a:stretch>
            <a:fillRect/>
          </a:stretch>
        </p:blipFill>
        <p:spPr>
          <a:xfrm>
            <a:off x="1355470" y="2395728"/>
            <a:ext cx="808415" cy="898952"/>
          </a:xfrm>
          <a:prstGeom prst="rect">
            <a:avLst/>
          </a:prstGeom>
          <a:noFill/>
          <a:ln>
            <a:noFill/>
          </a:ln>
        </p:spPr>
      </p:pic>
      <p:sp>
        <p:nvSpPr>
          <p:cNvPr id="115" name="Google Shape;115;p16"/>
          <p:cNvSpPr/>
          <p:nvPr/>
        </p:nvSpPr>
        <p:spPr>
          <a:xfrm>
            <a:off x="2511663" y="3324450"/>
            <a:ext cx="750000" cy="66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6" name="Google Shape;116;p16"/>
          <p:cNvPicPr preferRelativeResize="0"/>
          <p:nvPr/>
        </p:nvPicPr>
        <p:blipFill>
          <a:blip r:embed="rId3">
            <a:alphaModFix/>
          </a:blip>
          <a:stretch>
            <a:fillRect/>
          </a:stretch>
        </p:blipFill>
        <p:spPr>
          <a:xfrm>
            <a:off x="10918548" y="4757200"/>
            <a:ext cx="517325" cy="575277"/>
          </a:xfrm>
          <a:prstGeom prst="rect">
            <a:avLst/>
          </a:prstGeom>
          <a:noFill/>
          <a:ln>
            <a:noFill/>
          </a:ln>
        </p:spPr>
      </p:pic>
      <p:sp>
        <p:nvSpPr>
          <p:cNvPr id="117" name="Google Shape;117;p16"/>
          <p:cNvSpPr/>
          <p:nvPr/>
        </p:nvSpPr>
        <p:spPr>
          <a:xfrm>
            <a:off x="9551213" y="4680988"/>
            <a:ext cx="750000" cy="6663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6"/>
          <p:cNvSpPr txBox="1"/>
          <p:nvPr/>
        </p:nvSpPr>
        <p:spPr>
          <a:xfrm>
            <a:off x="5921325" y="4872025"/>
            <a:ext cx="1747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500">
                <a:solidFill>
                  <a:srgbClr val="FFFFFF"/>
                </a:solidFill>
                <a:latin typeface="Helvetica Neue Light"/>
                <a:ea typeface="Helvetica Neue Light"/>
                <a:cs typeface="Helvetica Neue Light"/>
                <a:sym typeface="Helvetica Neue Light"/>
              </a:rPr>
              <a:t>Bias</a:t>
            </a:r>
            <a:endParaRPr i="1" sz="2500">
              <a:solidFill>
                <a:srgbClr val="FFFFFF"/>
              </a:solidFill>
              <a:latin typeface="Helvetica Neue Light"/>
              <a:ea typeface="Helvetica Neue Light"/>
              <a:cs typeface="Helvetica Neue Light"/>
              <a:sym typeface="Helvetica Neue Light"/>
            </a:endParaRPr>
          </a:p>
        </p:txBody>
      </p:sp>
      <p:sp>
        <p:nvSpPr>
          <p:cNvPr id="119" name="Google Shape;119;p16"/>
          <p:cNvSpPr txBox="1"/>
          <p:nvPr/>
        </p:nvSpPr>
        <p:spPr>
          <a:xfrm>
            <a:off x="10084725" y="5554625"/>
            <a:ext cx="17472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500">
                <a:latin typeface="Helvetica Neue Light"/>
                <a:ea typeface="Helvetica Neue Light"/>
                <a:cs typeface="Helvetica Neue Light"/>
                <a:sym typeface="Helvetica Neue Light"/>
              </a:rPr>
              <a:t>Unfair Outcomes</a:t>
            </a:r>
            <a:endParaRPr i="1" sz="2500">
              <a:latin typeface="Helvetica Neue Light"/>
              <a:ea typeface="Helvetica Neue Light"/>
              <a:cs typeface="Helvetica Neue Light"/>
              <a:sym typeface="Helvetica Neue Light"/>
            </a:endParaRPr>
          </a:p>
        </p:txBody>
      </p:sp>
      <p:sp>
        <p:nvSpPr>
          <p:cNvPr id="120" name="Google Shape;120;p16"/>
          <p:cNvSpPr txBox="1"/>
          <p:nvPr/>
        </p:nvSpPr>
        <p:spPr>
          <a:xfrm>
            <a:off x="9904725" y="2091375"/>
            <a:ext cx="2107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500">
                <a:latin typeface="Helvetica Neue Light"/>
                <a:ea typeface="Helvetica Neue Light"/>
                <a:cs typeface="Helvetica Neue Light"/>
                <a:sym typeface="Helvetica Neue Light"/>
              </a:rPr>
              <a:t>Direct Harm</a:t>
            </a:r>
            <a:endParaRPr i="1" sz="2500">
              <a:latin typeface="Helvetica Neue Light"/>
              <a:ea typeface="Helvetica Neue Light"/>
              <a:cs typeface="Helvetica Neue Light"/>
              <a:sym typeface="Helvetica Neue Light"/>
            </a:endParaRPr>
          </a:p>
        </p:txBody>
      </p:sp>
      <p:sp>
        <p:nvSpPr>
          <p:cNvPr id="121" name="Google Shape;121;p16"/>
          <p:cNvSpPr txBox="1"/>
          <p:nvPr/>
        </p:nvSpPr>
        <p:spPr>
          <a:xfrm>
            <a:off x="1244450" y="4455025"/>
            <a:ext cx="1747200" cy="56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 sz="2500">
                <a:latin typeface="Helvetica Neue Light"/>
                <a:ea typeface="Helvetica Neue Light"/>
                <a:cs typeface="Helvetica Neue Light"/>
                <a:sym typeface="Helvetica Neue Light"/>
              </a:rPr>
              <a:t>Bias</a:t>
            </a:r>
            <a:endParaRPr i="1" sz="2500">
              <a:latin typeface="Helvetica Neue Light"/>
              <a:ea typeface="Helvetica Neue Light"/>
              <a:cs typeface="Helvetica Neue Light"/>
              <a:sym typeface="Helvetica Neue Light"/>
            </a:endParaRPr>
          </a:p>
        </p:txBody>
      </p:sp>
      <p:cxnSp>
        <p:nvCxnSpPr>
          <p:cNvPr id="122" name="Google Shape;122;p16"/>
          <p:cNvCxnSpPr>
            <a:stCxn id="112" idx="0"/>
            <a:endCxn id="114" idx="0"/>
          </p:cNvCxnSpPr>
          <p:nvPr/>
        </p:nvCxnSpPr>
        <p:spPr>
          <a:xfrm flipH="1" rot="5400000">
            <a:off x="4102823" y="52725"/>
            <a:ext cx="152400" cy="4838400"/>
          </a:xfrm>
          <a:prstGeom prst="bentConnector3">
            <a:avLst>
              <a:gd fmla="val 256248" name="adj1"/>
            </a:avLst>
          </a:prstGeom>
          <a:noFill/>
          <a:ln cap="flat" cmpd="sng" w="38100">
            <a:solidFill>
              <a:schemeClr val="dk2"/>
            </a:solidFill>
            <a:prstDash val="solid"/>
            <a:round/>
            <a:headEnd len="med" w="med" type="none"/>
            <a:tailEnd len="med" w="med" type="triangle"/>
          </a:ln>
        </p:spPr>
      </p:cxnSp>
      <p:sp>
        <p:nvSpPr>
          <p:cNvPr id="123" name="Google Shape;123;p16"/>
          <p:cNvSpPr txBox="1"/>
          <p:nvPr/>
        </p:nvSpPr>
        <p:spPr>
          <a:xfrm>
            <a:off x="3057700" y="1616225"/>
            <a:ext cx="2107200" cy="507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100">
                <a:latin typeface="Helvetica Neue Light"/>
                <a:ea typeface="Helvetica Neue Light"/>
                <a:cs typeface="Helvetica Neue Light"/>
                <a:sym typeface="Helvetica Neue Light"/>
              </a:rPr>
              <a:t>Direct harm</a:t>
            </a:r>
            <a:endParaRPr sz="2100">
              <a:latin typeface="Helvetica Neue Light"/>
              <a:ea typeface="Helvetica Neue Light"/>
              <a:cs typeface="Helvetica Neue Light"/>
              <a:sym typeface="Helvetica Neue Light"/>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52"/>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lnSpc>
                <a:spcPct val="115000"/>
              </a:lnSpc>
              <a:spcBef>
                <a:spcPts val="1800"/>
              </a:spcBef>
              <a:spcAft>
                <a:spcPts val="400"/>
              </a:spcAft>
              <a:buNone/>
            </a:pPr>
            <a:r>
              <a:rPr lang="en" sz="2900">
                <a:latin typeface="Arial"/>
                <a:ea typeface="Arial"/>
                <a:cs typeface="Arial"/>
                <a:sym typeface="Arial"/>
              </a:rPr>
              <a:t>Demographic Factors Improve </a:t>
            </a:r>
            <a:r>
              <a:rPr lang="en" sz="2900">
                <a:latin typeface="Arial"/>
                <a:ea typeface="Arial"/>
                <a:cs typeface="Arial"/>
                <a:sym typeface="Arial"/>
              </a:rPr>
              <a:t>Classification</a:t>
            </a:r>
            <a:r>
              <a:rPr lang="en" sz="2900">
                <a:latin typeface="Arial"/>
                <a:ea typeface="Arial"/>
                <a:cs typeface="Arial"/>
                <a:sym typeface="Arial"/>
              </a:rPr>
              <a:t> Performance (Hovy, 2015)</a:t>
            </a:r>
            <a:endParaRPr sz="5600"/>
          </a:p>
        </p:txBody>
      </p:sp>
      <p:pic>
        <p:nvPicPr>
          <p:cNvPr id="468" name="Google Shape;468;p52"/>
          <p:cNvPicPr preferRelativeResize="0"/>
          <p:nvPr/>
        </p:nvPicPr>
        <p:blipFill>
          <a:blip r:embed="rId3">
            <a:alphaModFix/>
          </a:blip>
          <a:stretch>
            <a:fillRect/>
          </a:stretch>
        </p:blipFill>
        <p:spPr>
          <a:xfrm>
            <a:off x="4045862" y="1162850"/>
            <a:ext cx="7943962" cy="5695149"/>
          </a:xfrm>
          <a:prstGeom prst="rect">
            <a:avLst/>
          </a:prstGeom>
          <a:noFill/>
          <a:ln>
            <a:noFill/>
          </a:ln>
        </p:spPr>
      </p:pic>
      <p:sp>
        <p:nvSpPr>
          <p:cNvPr id="469" name="Google Shape;469;p52"/>
          <p:cNvSpPr txBox="1"/>
          <p:nvPr/>
        </p:nvSpPr>
        <p:spPr>
          <a:xfrm>
            <a:off x="5106788" y="2054900"/>
            <a:ext cx="5822100" cy="6003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700">
                <a:latin typeface="Helvetica Neue Light"/>
                <a:ea typeface="Helvetica Neue Light"/>
                <a:cs typeface="Helvetica Neue Light"/>
                <a:sym typeface="Helvetica Neue Light"/>
              </a:rPr>
              <a:t>Distribution of categories by gender</a:t>
            </a:r>
            <a:endParaRPr sz="2700">
              <a:latin typeface="Helvetica Neue Light"/>
              <a:ea typeface="Helvetica Neue Light"/>
              <a:cs typeface="Helvetica Neue Light"/>
              <a:sym typeface="Helvetica Neue Light"/>
            </a:endParaRPr>
          </a:p>
        </p:txBody>
      </p:sp>
      <p:sp>
        <p:nvSpPr>
          <p:cNvPr id="470" name="Google Shape;470;p52"/>
          <p:cNvSpPr txBox="1"/>
          <p:nvPr/>
        </p:nvSpPr>
        <p:spPr>
          <a:xfrm>
            <a:off x="419150" y="1960625"/>
            <a:ext cx="3335700" cy="441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4A86E8"/>
                </a:solidFill>
                <a:latin typeface="Helvetica Neue Light"/>
                <a:ea typeface="Helvetica Neue Light"/>
                <a:cs typeface="Helvetica Neue Light"/>
                <a:sym typeface="Helvetica Neue Light"/>
              </a:rPr>
              <a:t>Is it okay to leverage the author’s gender information as explicit features for text classification?</a:t>
            </a:r>
            <a:endParaRPr sz="2500">
              <a:solidFill>
                <a:srgbClr val="4A86E8"/>
              </a:solidFill>
              <a:latin typeface="Helvetica Neue Light"/>
              <a:ea typeface="Helvetica Neue Light"/>
              <a:cs typeface="Helvetica Neue Light"/>
              <a:sym typeface="Helvetica Neue Light"/>
            </a:endParaRPr>
          </a:p>
          <a:p>
            <a:pPr indent="0" lvl="0" marL="0" rtl="0" algn="l">
              <a:spcBef>
                <a:spcPts val="0"/>
              </a:spcBef>
              <a:spcAft>
                <a:spcPts val="0"/>
              </a:spcAft>
              <a:buNone/>
            </a:pPr>
            <a:r>
              <a:t/>
            </a:r>
            <a:endParaRPr sz="2500">
              <a:solidFill>
                <a:srgbClr val="4A86E8"/>
              </a:solidFill>
              <a:latin typeface="Helvetica Neue Light"/>
              <a:ea typeface="Helvetica Neue Light"/>
              <a:cs typeface="Helvetica Neue Light"/>
              <a:sym typeface="Helvetica Neue Light"/>
            </a:endParaRPr>
          </a:p>
          <a:p>
            <a:pPr indent="0" lvl="0" marL="0" rtl="0" algn="l">
              <a:spcBef>
                <a:spcPts val="0"/>
              </a:spcBef>
              <a:spcAft>
                <a:spcPts val="0"/>
              </a:spcAft>
              <a:buNone/>
            </a:pPr>
            <a:r>
              <a:rPr lang="en" sz="2500">
                <a:solidFill>
                  <a:srgbClr val="4A86E8"/>
                </a:solidFill>
                <a:latin typeface="Helvetica Neue Light"/>
                <a:ea typeface="Helvetica Neue Light"/>
                <a:cs typeface="Helvetica Neue Light"/>
                <a:sym typeface="Helvetica Neue Light"/>
              </a:rPr>
              <a:t>What would be recommended from a utilitarian / generalization perspective?</a:t>
            </a:r>
            <a:endParaRPr sz="2500">
              <a:solidFill>
                <a:srgbClr val="4A86E8"/>
              </a:solidFill>
              <a:latin typeface="Helvetica Neue Light"/>
              <a:ea typeface="Helvetica Neue Light"/>
              <a:cs typeface="Helvetica Neue Light"/>
              <a:sym typeface="Helvetica Neue Light"/>
            </a:endParaRPr>
          </a:p>
        </p:txBody>
      </p:sp>
      <p:sp>
        <p:nvSpPr>
          <p:cNvPr id="471" name="Google Shape;471;p52"/>
          <p:cNvSpPr txBox="1"/>
          <p:nvPr/>
        </p:nvSpPr>
        <p:spPr>
          <a:xfrm>
            <a:off x="6268300" y="6455225"/>
            <a:ext cx="5525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t>Image Source: </a:t>
            </a:r>
            <a:r>
              <a:rPr lang="en" sz="1200"/>
              <a:t>https://www.aclweb.org/anthology/P15-1073.pdf</a:t>
            </a:r>
            <a:endParaRPr sz="1200"/>
          </a:p>
        </p:txBody>
      </p:sp>
      <p:sp>
        <p:nvSpPr>
          <p:cNvPr id="472" name="Google Shape;472;p52"/>
          <p:cNvSpPr txBox="1"/>
          <p:nvPr/>
        </p:nvSpPr>
        <p:spPr>
          <a:xfrm>
            <a:off x="7083875" y="5429250"/>
            <a:ext cx="3011700" cy="677100"/>
          </a:xfrm>
          <a:prstGeom prst="rect">
            <a:avLst/>
          </a:prstGeom>
          <a:solidFill>
            <a:schemeClr val="lt2"/>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200">
                <a:latin typeface="Helvetica Neue"/>
                <a:ea typeface="Helvetica Neue"/>
                <a:cs typeface="Helvetica Neue"/>
                <a:sym typeface="Helvetica Neue"/>
              </a:rPr>
              <a:t>x/Axis: Topics</a:t>
            </a:r>
            <a:endParaRPr b="1" sz="3200">
              <a:latin typeface="Helvetica Neue"/>
              <a:ea typeface="Helvetica Neue"/>
              <a:cs typeface="Helvetica Neue"/>
              <a:sym typeface="Helvetica Neue"/>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477" name="Shape 477"/>
        <p:cNvGrpSpPr/>
        <p:nvPr/>
      </p:nvGrpSpPr>
      <p:grpSpPr>
        <a:xfrm>
          <a:off x="0" y="0"/>
          <a:ext cx="0" cy="0"/>
          <a:chOff x="0" y="0"/>
          <a:chExt cx="0" cy="0"/>
        </a:xfrm>
      </p:grpSpPr>
      <p:sp>
        <p:nvSpPr>
          <p:cNvPr id="478" name="Google Shape;478;p53"/>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Reading Assignment</a:t>
            </a:r>
            <a:endParaRPr/>
          </a:p>
        </p:txBody>
      </p:sp>
      <p:sp>
        <p:nvSpPr>
          <p:cNvPr id="479" name="Google Shape;479;p53"/>
          <p:cNvSpPr txBox="1"/>
          <p:nvPr>
            <p:ph idx="1" type="body"/>
          </p:nvPr>
        </p:nvSpPr>
        <p:spPr>
          <a:xfrm>
            <a:off x="838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
                <a:latin typeface="Helvetica Neue"/>
                <a:ea typeface="Helvetica Neue"/>
                <a:cs typeface="Helvetica Neue"/>
                <a:sym typeface="Helvetica Neue"/>
              </a:rPr>
              <a:t>Prabhumoye et al.: </a:t>
            </a:r>
            <a:r>
              <a:rPr lang="en" u="sng">
                <a:solidFill>
                  <a:schemeClr val="hlink"/>
                </a:solidFill>
                <a:latin typeface="Helvetica Neue"/>
                <a:ea typeface="Helvetica Neue"/>
                <a:cs typeface="Helvetica Neue"/>
                <a:sym typeface="Helvetica Neue"/>
                <a:hlinkClick r:id="rId3"/>
              </a:rPr>
              <a:t>Principled Frameworks for Evaluating Ethics in NLP Systems</a:t>
            </a:r>
            <a:r>
              <a:rPr lang="en">
                <a:latin typeface="Helvetica Neue"/>
                <a:ea typeface="Helvetica Neue"/>
                <a:cs typeface="Helvetica Neue"/>
                <a:sym typeface="Helvetica Neue"/>
              </a:rPr>
              <a:t>. In Proceedings of the Workshop on Widening NLP. 2019.</a:t>
            </a:r>
            <a:endParaRPr>
              <a:latin typeface="Helvetica Neue"/>
              <a:ea typeface="Helvetica Neue"/>
              <a:cs typeface="Helvetica Neue"/>
              <a:sym typeface="Helvetica Neue"/>
            </a:endParaRPr>
          </a:p>
        </p:txBody>
      </p:sp>
      <p:sp>
        <p:nvSpPr>
          <p:cNvPr id="480" name="Google Shape;480;p53"/>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
              <a:t>Consider a project that you are working on / have worked on or pick a recent research paper from the </a:t>
            </a:r>
            <a:r>
              <a:rPr lang="en" u="sng">
                <a:solidFill>
                  <a:schemeClr val="hlink"/>
                </a:solidFill>
                <a:hlinkClick r:id="rId4"/>
              </a:rPr>
              <a:t>ACL Anthology.</a:t>
            </a:r>
            <a:r>
              <a:rPr lang="en"/>
              <a:t> Analyse the method / system both from a utilitarian and from a generalization perspective. How would scholars of each ethical theory evaluate the ethicality of the method/system?</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54"/>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“Applications”: NLP for Social Good</a:t>
            </a:r>
            <a:endParaRPr/>
          </a:p>
        </p:txBody>
      </p:sp>
      <p:sp>
        <p:nvSpPr>
          <p:cNvPr id="487" name="Google Shape;487;p54"/>
          <p:cNvSpPr txBox="1"/>
          <p:nvPr>
            <p:ph idx="1" type="body"/>
          </p:nvPr>
        </p:nvSpPr>
        <p:spPr>
          <a:xfrm>
            <a:off x="696300" y="1541825"/>
            <a:ext cx="10657500" cy="1004400"/>
          </a:xfrm>
          <a:prstGeom prst="rect">
            <a:avLst/>
          </a:prstGeom>
          <a:solidFill>
            <a:srgbClr val="FFF2CC"/>
          </a:solidFill>
        </p:spPr>
        <p:txBody>
          <a:bodyPr anchorCtr="0" anchor="t" bIns="45700" lIns="91425" spcFirstLastPara="1" rIns="91425" wrap="square" tIns="45700">
            <a:normAutofit/>
          </a:bodyPr>
          <a:lstStyle/>
          <a:p>
            <a:pPr indent="0" lvl="0" marL="0" rtl="0" algn="l">
              <a:spcBef>
                <a:spcPts val="1000"/>
              </a:spcBef>
              <a:spcAft>
                <a:spcPts val="0"/>
              </a:spcAft>
              <a:buNone/>
            </a:pPr>
            <a:r>
              <a:rPr b="1" lang="en" sz="3000">
                <a:latin typeface="Helvetica Neue"/>
                <a:ea typeface="Helvetica Neue"/>
                <a:cs typeface="Helvetica Neue"/>
                <a:sym typeface="Helvetica Neue"/>
              </a:rPr>
              <a:t>Civility in communication</a:t>
            </a:r>
            <a:r>
              <a:rPr lang="en" sz="3000"/>
              <a:t>: techniques to monitor trolling, hate speech, abusive language, detect fake news, etc.</a:t>
            </a:r>
            <a:endParaRPr sz="3000"/>
          </a:p>
        </p:txBody>
      </p:sp>
      <p:pic>
        <p:nvPicPr>
          <p:cNvPr id="488" name="Google Shape;488;p54"/>
          <p:cNvPicPr preferRelativeResize="0"/>
          <p:nvPr/>
        </p:nvPicPr>
        <p:blipFill>
          <a:blip r:embed="rId3">
            <a:alphaModFix/>
          </a:blip>
          <a:stretch>
            <a:fillRect/>
          </a:stretch>
        </p:blipFill>
        <p:spPr>
          <a:xfrm>
            <a:off x="696300" y="2774938"/>
            <a:ext cx="5305425" cy="3267075"/>
          </a:xfrm>
          <a:prstGeom prst="rect">
            <a:avLst/>
          </a:prstGeom>
          <a:noFill/>
          <a:ln cap="flat" cmpd="sng" w="19050">
            <a:solidFill>
              <a:srgbClr val="1155CC"/>
            </a:solidFill>
            <a:prstDash val="solid"/>
            <a:round/>
            <a:headEnd len="sm" w="sm" type="none"/>
            <a:tailEnd len="sm" w="sm" type="none"/>
          </a:ln>
        </p:spPr>
      </p:pic>
      <p:sp>
        <p:nvSpPr>
          <p:cNvPr id="489" name="Google Shape;489;p54"/>
          <p:cNvSpPr txBox="1"/>
          <p:nvPr/>
        </p:nvSpPr>
        <p:spPr>
          <a:xfrm>
            <a:off x="1111475" y="6270625"/>
            <a:ext cx="107364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solidFill>
                  <a:schemeClr val="dk1"/>
                </a:solidFill>
                <a:latin typeface="Calibri"/>
                <a:ea typeface="Calibri"/>
                <a:cs typeface="Calibri"/>
                <a:sym typeface="Calibri"/>
              </a:rPr>
              <a:t>Image Source: </a:t>
            </a:r>
            <a:r>
              <a:rPr lang="en" sz="1200">
                <a:solidFill>
                  <a:schemeClr val="dk1"/>
                </a:solidFill>
                <a:latin typeface="Calibri"/>
                <a:ea typeface="Calibri"/>
                <a:cs typeface="Calibri"/>
                <a:sym typeface="Calibri"/>
              </a:rPr>
              <a:t>https://www.stiftung-nv.de/de/publikation/kurzanalyse-zu-trumps-crime-tweet-deutschland-viel-aufmerksamkeit-wenig-unterstuetzung</a:t>
            </a:r>
            <a:endParaRPr/>
          </a:p>
        </p:txBody>
      </p:sp>
      <p:pic>
        <p:nvPicPr>
          <p:cNvPr id="490" name="Google Shape;490;p54"/>
          <p:cNvPicPr preferRelativeResize="0"/>
          <p:nvPr/>
        </p:nvPicPr>
        <p:blipFill rotWithShape="1">
          <a:blip r:embed="rId4">
            <a:alphaModFix/>
          </a:blip>
          <a:srcRect b="26073" l="54726" r="3504" t="10053"/>
          <a:stretch/>
        </p:blipFill>
        <p:spPr>
          <a:xfrm>
            <a:off x="6293075" y="2774950"/>
            <a:ext cx="5084376" cy="3267074"/>
          </a:xfrm>
          <a:prstGeom prst="rect">
            <a:avLst/>
          </a:prstGeom>
          <a:noFill/>
          <a:ln cap="flat" cmpd="sng" w="19050">
            <a:solidFill>
              <a:srgbClr val="1155CC"/>
            </a:solidFill>
            <a:prstDash val="solid"/>
            <a:round/>
            <a:headEnd len="sm" w="sm" type="none"/>
            <a:tailEnd len="sm" w="sm" type="none"/>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5" name="Shape 495"/>
        <p:cNvGrpSpPr/>
        <p:nvPr/>
      </p:nvGrpSpPr>
      <p:grpSpPr>
        <a:xfrm>
          <a:off x="0" y="0"/>
          <a:ext cx="0" cy="0"/>
          <a:chOff x="0" y="0"/>
          <a:chExt cx="0" cy="0"/>
        </a:xfrm>
      </p:grpSpPr>
      <p:sp>
        <p:nvSpPr>
          <p:cNvPr id="496" name="Google Shape;496;p55"/>
          <p:cNvSpPr txBox="1"/>
          <p:nvPr>
            <p:ph type="title"/>
          </p:nvPr>
        </p:nvSpPr>
        <p:spPr>
          <a:xfrm>
            <a:off x="558650" y="4047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Other topics</a:t>
            </a:r>
            <a:endParaRPr/>
          </a:p>
        </p:txBody>
      </p:sp>
      <p:grpSp>
        <p:nvGrpSpPr>
          <p:cNvPr id="497" name="Google Shape;497;p55"/>
          <p:cNvGrpSpPr/>
          <p:nvPr/>
        </p:nvGrpSpPr>
        <p:grpSpPr>
          <a:xfrm>
            <a:off x="3923081" y="801181"/>
            <a:ext cx="5381985" cy="4950637"/>
            <a:chOff x="2256567" y="677103"/>
            <a:chExt cx="4036590" cy="3713071"/>
          </a:xfrm>
        </p:grpSpPr>
        <p:sp>
          <p:nvSpPr>
            <p:cNvPr id="498" name="Google Shape;498;p55"/>
            <p:cNvSpPr/>
            <p:nvPr/>
          </p:nvSpPr>
          <p:spPr>
            <a:xfrm rot="-6596588">
              <a:off x="3726388" y="3510395"/>
              <a:ext cx="771357" cy="771357"/>
            </a:xfrm>
            <a:prstGeom prst="ellipse">
              <a:avLst/>
            </a:prstGeom>
            <a:solidFill>
              <a:srgbClr val="D686E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499" name="Google Shape;499;p55"/>
            <p:cNvSpPr/>
            <p:nvPr/>
          </p:nvSpPr>
          <p:spPr>
            <a:xfrm rot="-6599386">
              <a:off x="2318596" y="1407533"/>
              <a:ext cx="440541" cy="440541"/>
            </a:xfrm>
            <a:prstGeom prst="ellipse">
              <a:avLst/>
            </a:prstGeom>
            <a:solidFill>
              <a:srgbClr val="D686E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0" name="Google Shape;500;p55"/>
            <p:cNvSpPr/>
            <p:nvPr/>
          </p:nvSpPr>
          <p:spPr>
            <a:xfrm rot="-6598839">
              <a:off x="2887641" y="2346984"/>
              <a:ext cx="1199287" cy="1199287"/>
            </a:xfrm>
            <a:prstGeom prst="ellipse">
              <a:avLst/>
            </a:prstGeom>
            <a:solidFill>
              <a:srgbClr val="D686E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1" name="Google Shape;501;p55"/>
            <p:cNvSpPr/>
            <p:nvPr/>
          </p:nvSpPr>
          <p:spPr>
            <a:xfrm rot="-6598620">
              <a:off x="4374916" y="913763"/>
              <a:ext cx="1681581" cy="1681581"/>
            </a:xfrm>
            <a:prstGeom prst="ellipse">
              <a:avLst/>
            </a:prstGeom>
            <a:solidFill>
              <a:srgbClr val="D686E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2" name="Google Shape;502;p55"/>
            <p:cNvSpPr/>
            <p:nvPr/>
          </p:nvSpPr>
          <p:spPr>
            <a:xfrm rot="-6597866">
              <a:off x="2661829" y="2208216"/>
              <a:ext cx="629106" cy="629106"/>
            </a:xfrm>
            <a:prstGeom prst="ellipse">
              <a:avLst/>
            </a:prstGeom>
            <a:solidFill>
              <a:srgbClr val="701C7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3" name="Google Shape;503;p55"/>
            <p:cNvSpPr/>
            <p:nvPr/>
          </p:nvSpPr>
          <p:spPr>
            <a:xfrm rot="-6597701">
              <a:off x="3267625" y="1113818"/>
              <a:ext cx="274172" cy="274172"/>
            </a:xfrm>
            <a:prstGeom prst="ellipse">
              <a:avLst/>
            </a:prstGeom>
            <a:solidFill>
              <a:srgbClr val="D686E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04" name="Google Shape;504;p55"/>
          <p:cNvGrpSpPr/>
          <p:nvPr/>
        </p:nvGrpSpPr>
        <p:grpSpPr>
          <a:xfrm>
            <a:off x="6843844" y="2319360"/>
            <a:ext cx="3253519" cy="3253519"/>
            <a:chOff x="4447194" y="1815766"/>
            <a:chExt cx="2440200" cy="2440200"/>
          </a:xfrm>
        </p:grpSpPr>
        <p:sp>
          <p:nvSpPr>
            <p:cNvPr id="505" name="Google Shape;505;p55"/>
            <p:cNvSpPr/>
            <p:nvPr/>
          </p:nvSpPr>
          <p:spPr>
            <a:xfrm>
              <a:off x="4447194" y="1815766"/>
              <a:ext cx="2440200" cy="2440200"/>
            </a:xfrm>
            <a:prstGeom prst="ellipse">
              <a:avLst/>
            </a:prstGeom>
            <a:solidFill>
              <a:srgbClr val="551561"/>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6" name="Google Shape;506;p55"/>
            <p:cNvSpPr txBox="1"/>
            <p:nvPr/>
          </p:nvSpPr>
          <p:spPr>
            <a:xfrm>
              <a:off x="4735950" y="2504275"/>
              <a:ext cx="1862700" cy="1163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Explainability</a:t>
              </a:r>
              <a:endParaRPr sz="1600">
                <a:solidFill>
                  <a:srgbClr val="FFFFFF"/>
                </a:solidFill>
                <a:latin typeface="Roboto"/>
                <a:ea typeface="Roboto"/>
                <a:cs typeface="Roboto"/>
                <a:sym typeface="Roboto"/>
              </a:endParaRPr>
            </a:p>
          </p:txBody>
        </p:sp>
      </p:grpSp>
      <p:grpSp>
        <p:nvGrpSpPr>
          <p:cNvPr id="507" name="Google Shape;507;p55"/>
          <p:cNvGrpSpPr/>
          <p:nvPr/>
        </p:nvGrpSpPr>
        <p:grpSpPr>
          <a:xfrm>
            <a:off x="5670199" y="1730425"/>
            <a:ext cx="1898353" cy="1898353"/>
            <a:chOff x="3490737" y="1374053"/>
            <a:chExt cx="1423800" cy="1423800"/>
          </a:xfrm>
        </p:grpSpPr>
        <p:sp>
          <p:nvSpPr>
            <p:cNvPr id="508" name="Google Shape;508;p55"/>
            <p:cNvSpPr/>
            <p:nvPr/>
          </p:nvSpPr>
          <p:spPr>
            <a:xfrm>
              <a:off x="3490737" y="1374053"/>
              <a:ext cx="1423800" cy="1423800"/>
            </a:xfrm>
            <a:prstGeom prst="ellipse">
              <a:avLst/>
            </a:prstGeom>
            <a:solidFill>
              <a:srgbClr val="701C7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09" name="Google Shape;509;p55"/>
            <p:cNvSpPr txBox="1"/>
            <p:nvPr/>
          </p:nvSpPr>
          <p:spPr>
            <a:xfrm>
              <a:off x="3718754" y="1613603"/>
              <a:ext cx="967800" cy="944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1300">
                  <a:solidFill>
                    <a:srgbClr val="FFFFFF"/>
                  </a:solidFill>
                  <a:latin typeface="Roboto"/>
                  <a:ea typeface="Roboto"/>
                  <a:cs typeface="Roboto"/>
                  <a:sym typeface="Roboto"/>
                </a:rPr>
                <a:t>Lorem ipsum tempus</a:t>
              </a:r>
              <a:endParaRPr sz="1300">
                <a:solidFill>
                  <a:srgbClr val="FFFFFF"/>
                </a:solidFill>
                <a:latin typeface="Roboto"/>
                <a:ea typeface="Roboto"/>
                <a:cs typeface="Roboto"/>
                <a:sym typeface="Roboto"/>
              </a:endParaRPr>
            </a:p>
          </p:txBody>
        </p:sp>
      </p:grpSp>
      <p:grpSp>
        <p:nvGrpSpPr>
          <p:cNvPr id="510" name="Google Shape;510;p55"/>
          <p:cNvGrpSpPr/>
          <p:nvPr/>
        </p:nvGrpSpPr>
        <p:grpSpPr>
          <a:xfrm>
            <a:off x="3923081" y="801181"/>
            <a:ext cx="5381985" cy="5255436"/>
            <a:chOff x="2256567" y="677103"/>
            <a:chExt cx="4036590" cy="3941676"/>
          </a:xfrm>
        </p:grpSpPr>
        <p:sp>
          <p:nvSpPr>
            <p:cNvPr id="511" name="Google Shape;511;p55"/>
            <p:cNvSpPr/>
            <p:nvPr/>
          </p:nvSpPr>
          <p:spPr>
            <a:xfrm rot="-6597333">
              <a:off x="4296826" y="3950027"/>
              <a:ext cx="586303" cy="586303"/>
            </a:xfrm>
            <a:prstGeom prst="ellipse">
              <a:avLst/>
            </a:prstGeom>
            <a:solidFill>
              <a:srgbClr val="D686E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2" name="Google Shape;512;p55"/>
            <p:cNvSpPr/>
            <p:nvPr/>
          </p:nvSpPr>
          <p:spPr>
            <a:xfrm rot="-6599386">
              <a:off x="2318596" y="1407533"/>
              <a:ext cx="440541" cy="440541"/>
            </a:xfrm>
            <a:prstGeom prst="ellipse">
              <a:avLst/>
            </a:prstGeom>
            <a:solidFill>
              <a:srgbClr val="D686E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3" name="Google Shape;513;p55"/>
            <p:cNvSpPr/>
            <p:nvPr/>
          </p:nvSpPr>
          <p:spPr>
            <a:xfrm rot="-6598839">
              <a:off x="2887641" y="2346984"/>
              <a:ext cx="1199287" cy="1199287"/>
            </a:xfrm>
            <a:prstGeom prst="ellipse">
              <a:avLst/>
            </a:prstGeom>
            <a:solidFill>
              <a:srgbClr val="D686E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4" name="Google Shape;514;p55"/>
            <p:cNvSpPr/>
            <p:nvPr/>
          </p:nvSpPr>
          <p:spPr>
            <a:xfrm rot="-6598620">
              <a:off x="4374916" y="913763"/>
              <a:ext cx="1681581" cy="1681581"/>
            </a:xfrm>
            <a:prstGeom prst="ellipse">
              <a:avLst/>
            </a:prstGeom>
            <a:solidFill>
              <a:srgbClr val="D686E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5" name="Google Shape;515;p55"/>
            <p:cNvSpPr/>
            <p:nvPr/>
          </p:nvSpPr>
          <p:spPr>
            <a:xfrm rot="-6597866">
              <a:off x="2661829" y="2208216"/>
              <a:ext cx="629106" cy="629106"/>
            </a:xfrm>
            <a:prstGeom prst="ellipse">
              <a:avLst/>
            </a:prstGeom>
            <a:solidFill>
              <a:srgbClr val="701C7F"/>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6" name="Google Shape;516;p55"/>
            <p:cNvSpPr/>
            <p:nvPr/>
          </p:nvSpPr>
          <p:spPr>
            <a:xfrm rot="-6597701">
              <a:off x="3267625" y="1113818"/>
              <a:ext cx="274172" cy="274172"/>
            </a:xfrm>
            <a:prstGeom prst="ellipse">
              <a:avLst/>
            </a:prstGeom>
            <a:solidFill>
              <a:srgbClr val="D686E4"/>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17" name="Google Shape;517;p55"/>
          <p:cNvGrpSpPr/>
          <p:nvPr/>
        </p:nvGrpSpPr>
        <p:grpSpPr>
          <a:xfrm>
            <a:off x="6843844" y="2319360"/>
            <a:ext cx="3253519" cy="3253519"/>
            <a:chOff x="4447194" y="1815766"/>
            <a:chExt cx="2440200" cy="2440200"/>
          </a:xfrm>
        </p:grpSpPr>
        <p:sp>
          <p:nvSpPr>
            <p:cNvPr id="518" name="Google Shape;518;p55"/>
            <p:cNvSpPr/>
            <p:nvPr/>
          </p:nvSpPr>
          <p:spPr>
            <a:xfrm>
              <a:off x="4447194" y="1815766"/>
              <a:ext cx="2440200" cy="2440200"/>
            </a:xfrm>
            <a:prstGeom prst="ellipse">
              <a:avLst/>
            </a:prstGeom>
            <a:solidFill>
              <a:srgbClr val="551561"/>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19" name="Google Shape;519;p55"/>
            <p:cNvSpPr txBox="1"/>
            <p:nvPr/>
          </p:nvSpPr>
          <p:spPr>
            <a:xfrm>
              <a:off x="4735950" y="2504275"/>
              <a:ext cx="1862700" cy="1163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1600">
                  <a:solidFill>
                    <a:srgbClr val="FFFFFF"/>
                  </a:solidFill>
                  <a:latin typeface="Roboto"/>
                  <a:ea typeface="Roboto"/>
                  <a:cs typeface="Roboto"/>
                  <a:sym typeface="Roboto"/>
                </a:rPr>
                <a:t>Lorem ipsum congue tempus</a:t>
              </a:r>
              <a:endParaRPr sz="1600">
                <a:solidFill>
                  <a:srgbClr val="FFFFFF"/>
                </a:solidFill>
                <a:latin typeface="Roboto"/>
                <a:ea typeface="Roboto"/>
                <a:cs typeface="Roboto"/>
                <a:sym typeface="Roboto"/>
              </a:endParaRPr>
            </a:p>
          </p:txBody>
        </p:sp>
      </p:grpSp>
      <p:grpSp>
        <p:nvGrpSpPr>
          <p:cNvPr id="520" name="Google Shape;520;p55"/>
          <p:cNvGrpSpPr/>
          <p:nvPr/>
        </p:nvGrpSpPr>
        <p:grpSpPr>
          <a:xfrm>
            <a:off x="5670199" y="1730425"/>
            <a:ext cx="1898353" cy="1898353"/>
            <a:chOff x="3490737" y="1374053"/>
            <a:chExt cx="1423800" cy="1423800"/>
          </a:xfrm>
        </p:grpSpPr>
        <p:sp>
          <p:nvSpPr>
            <p:cNvPr id="521" name="Google Shape;521;p55"/>
            <p:cNvSpPr/>
            <p:nvPr/>
          </p:nvSpPr>
          <p:spPr>
            <a:xfrm>
              <a:off x="3490737" y="1374053"/>
              <a:ext cx="1423800" cy="1423800"/>
            </a:xfrm>
            <a:prstGeom prst="ellipse">
              <a:avLst/>
            </a:prstGeom>
            <a:solidFill>
              <a:srgbClr val="761E86"/>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2" name="Google Shape;522;p55"/>
            <p:cNvSpPr txBox="1"/>
            <p:nvPr/>
          </p:nvSpPr>
          <p:spPr>
            <a:xfrm>
              <a:off x="3718754" y="1613603"/>
              <a:ext cx="967800" cy="944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1300">
                  <a:solidFill>
                    <a:srgbClr val="FFFFFF"/>
                  </a:solidFill>
                  <a:latin typeface="Roboto"/>
                  <a:ea typeface="Roboto"/>
                  <a:cs typeface="Roboto"/>
                  <a:sym typeface="Roboto"/>
                </a:rPr>
                <a:t>Lorem ipsum tempus</a:t>
              </a:r>
              <a:endParaRPr sz="1300">
                <a:solidFill>
                  <a:srgbClr val="FFFFFF"/>
                </a:solidFill>
                <a:latin typeface="Roboto"/>
                <a:ea typeface="Roboto"/>
                <a:cs typeface="Roboto"/>
                <a:sym typeface="Roboto"/>
              </a:endParaRPr>
            </a:p>
          </p:txBody>
        </p:sp>
      </p:grpSp>
      <p:grpSp>
        <p:nvGrpSpPr>
          <p:cNvPr id="523" name="Google Shape;523;p55"/>
          <p:cNvGrpSpPr/>
          <p:nvPr/>
        </p:nvGrpSpPr>
        <p:grpSpPr>
          <a:xfrm>
            <a:off x="5215383" y="3815994"/>
            <a:ext cx="1998350" cy="1998350"/>
            <a:chOff x="644203" y="3718814"/>
            <a:chExt cx="1498800" cy="1498800"/>
          </a:xfrm>
        </p:grpSpPr>
        <p:sp>
          <p:nvSpPr>
            <p:cNvPr id="524" name="Google Shape;524;p55"/>
            <p:cNvSpPr/>
            <p:nvPr/>
          </p:nvSpPr>
          <p:spPr>
            <a:xfrm>
              <a:off x="644203" y="3718814"/>
              <a:ext cx="1498800" cy="1498800"/>
            </a:xfrm>
            <a:prstGeom prst="ellipse">
              <a:avLst/>
            </a:prstGeom>
            <a:solidFill>
              <a:srgbClr val="701C7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5" name="Google Shape;525;p55"/>
            <p:cNvSpPr txBox="1"/>
            <p:nvPr/>
          </p:nvSpPr>
          <p:spPr>
            <a:xfrm>
              <a:off x="856976" y="3995875"/>
              <a:ext cx="1073400" cy="944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1300">
                  <a:solidFill>
                    <a:srgbClr val="FFFFFF"/>
                  </a:solidFill>
                  <a:latin typeface="Roboto"/>
                  <a:ea typeface="Roboto"/>
                  <a:cs typeface="Roboto"/>
                  <a:sym typeface="Roboto"/>
                </a:rPr>
                <a:t>Lorem ipsum congue tempus</a:t>
              </a:r>
              <a:endParaRPr sz="1300">
                <a:solidFill>
                  <a:srgbClr val="FFFFFF"/>
                </a:solidFill>
                <a:latin typeface="Roboto"/>
                <a:ea typeface="Roboto"/>
                <a:cs typeface="Roboto"/>
                <a:sym typeface="Roboto"/>
              </a:endParaRPr>
            </a:p>
          </p:txBody>
        </p:sp>
      </p:grpSp>
      <p:grpSp>
        <p:nvGrpSpPr>
          <p:cNvPr id="526" name="Google Shape;526;p55"/>
          <p:cNvGrpSpPr/>
          <p:nvPr/>
        </p:nvGrpSpPr>
        <p:grpSpPr>
          <a:xfrm>
            <a:off x="8764512" y="1485723"/>
            <a:ext cx="1373682" cy="1373682"/>
            <a:chOff x="3490737" y="1374053"/>
            <a:chExt cx="1423800" cy="1423800"/>
          </a:xfrm>
        </p:grpSpPr>
        <p:sp>
          <p:nvSpPr>
            <p:cNvPr id="527" name="Google Shape;527;p55"/>
            <p:cNvSpPr/>
            <p:nvPr/>
          </p:nvSpPr>
          <p:spPr>
            <a:xfrm>
              <a:off x="3490737" y="1374053"/>
              <a:ext cx="1423800" cy="1423800"/>
            </a:xfrm>
            <a:prstGeom prst="ellipse">
              <a:avLst/>
            </a:prstGeom>
            <a:solidFill>
              <a:srgbClr val="761E86"/>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28" name="Google Shape;528;p55"/>
            <p:cNvSpPr txBox="1"/>
            <p:nvPr/>
          </p:nvSpPr>
          <p:spPr>
            <a:xfrm>
              <a:off x="3718754" y="1613603"/>
              <a:ext cx="967800" cy="944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1300">
                  <a:solidFill>
                    <a:srgbClr val="FFFFFF"/>
                  </a:solidFill>
                  <a:latin typeface="Roboto"/>
                  <a:ea typeface="Roboto"/>
                  <a:cs typeface="Roboto"/>
                  <a:sym typeface="Roboto"/>
                </a:rPr>
                <a:t>Lorem ipsum tempus</a:t>
              </a:r>
              <a:endParaRPr sz="1300">
                <a:solidFill>
                  <a:srgbClr val="FFFFFF"/>
                </a:solidFill>
                <a:latin typeface="Roboto"/>
                <a:ea typeface="Roboto"/>
                <a:cs typeface="Roboto"/>
                <a:sym typeface="Roboto"/>
              </a:endParaRPr>
            </a:p>
          </p:txBody>
        </p:sp>
      </p:grpSp>
      <p:grpSp>
        <p:nvGrpSpPr>
          <p:cNvPr id="529" name="Google Shape;529;p55"/>
          <p:cNvGrpSpPr/>
          <p:nvPr/>
        </p:nvGrpSpPr>
        <p:grpSpPr>
          <a:xfrm>
            <a:off x="3923081" y="801181"/>
            <a:ext cx="5381985" cy="5255436"/>
            <a:chOff x="2256567" y="677103"/>
            <a:chExt cx="4036590" cy="3941676"/>
          </a:xfrm>
        </p:grpSpPr>
        <p:sp>
          <p:nvSpPr>
            <p:cNvPr id="530" name="Google Shape;530;p55"/>
            <p:cNvSpPr/>
            <p:nvPr/>
          </p:nvSpPr>
          <p:spPr>
            <a:xfrm rot="-6597333">
              <a:off x="4296826" y="3950027"/>
              <a:ext cx="586303" cy="586303"/>
            </a:xfrm>
            <a:prstGeom prst="ellipse">
              <a:avLst/>
            </a:prstGeom>
            <a:solidFill>
              <a:srgbClr val="A1C3F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1" name="Google Shape;531;p55"/>
            <p:cNvSpPr/>
            <p:nvPr/>
          </p:nvSpPr>
          <p:spPr>
            <a:xfrm rot="-6599386">
              <a:off x="2318596" y="1407533"/>
              <a:ext cx="440541" cy="440541"/>
            </a:xfrm>
            <a:prstGeom prst="ellipse">
              <a:avLst/>
            </a:prstGeom>
            <a:solidFill>
              <a:srgbClr val="A1C3F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2" name="Google Shape;532;p55"/>
            <p:cNvSpPr/>
            <p:nvPr/>
          </p:nvSpPr>
          <p:spPr>
            <a:xfrm rot="-6598839">
              <a:off x="2887641" y="2346984"/>
              <a:ext cx="1199287" cy="1199287"/>
            </a:xfrm>
            <a:prstGeom prst="ellipse">
              <a:avLst/>
            </a:prstGeom>
            <a:solidFill>
              <a:srgbClr val="A1C3F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3" name="Google Shape;533;p55"/>
            <p:cNvSpPr/>
            <p:nvPr/>
          </p:nvSpPr>
          <p:spPr>
            <a:xfrm rot="-6598620">
              <a:off x="4374916" y="913763"/>
              <a:ext cx="1681581" cy="1681581"/>
            </a:xfrm>
            <a:prstGeom prst="ellipse">
              <a:avLst/>
            </a:prstGeom>
            <a:solidFill>
              <a:srgbClr val="A1C3F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4" name="Google Shape;534;p55"/>
            <p:cNvSpPr/>
            <p:nvPr/>
          </p:nvSpPr>
          <p:spPr>
            <a:xfrm rot="-6597866">
              <a:off x="2661829" y="2208216"/>
              <a:ext cx="629106" cy="629106"/>
            </a:xfrm>
            <a:prstGeom prst="ellipse">
              <a:avLst/>
            </a:prstGeom>
            <a:solidFill>
              <a:srgbClr val="0C58D3"/>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5" name="Google Shape;535;p55"/>
            <p:cNvSpPr/>
            <p:nvPr/>
          </p:nvSpPr>
          <p:spPr>
            <a:xfrm rot="-6597701">
              <a:off x="3267625" y="1113818"/>
              <a:ext cx="274172" cy="274172"/>
            </a:xfrm>
            <a:prstGeom prst="ellipse">
              <a:avLst/>
            </a:prstGeom>
            <a:solidFill>
              <a:srgbClr val="A1C3F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grpSp>
      <p:grpSp>
        <p:nvGrpSpPr>
          <p:cNvPr id="536" name="Google Shape;536;p55"/>
          <p:cNvGrpSpPr/>
          <p:nvPr/>
        </p:nvGrpSpPr>
        <p:grpSpPr>
          <a:xfrm>
            <a:off x="6843844" y="2319360"/>
            <a:ext cx="3253519" cy="3253519"/>
            <a:chOff x="4447194" y="1815766"/>
            <a:chExt cx="2440200" cy="2440200"/>
          </a:xfrm>
        </p:grpSpPr>
        <p:sp>
          <p:nvSpPr>
            <p:cNvPr id="537" name="Google Shape;537;p55"/>
            <p:cNvSpPr/>
            <p:nvPr/>
          </p:nvSpPr>
          <p:spPr>
            <a:xfrm>
              <a:off x="4447194" y="1815766"/>
              <a:ext cx="2440200" cy="2440200"/>
            </a:xfrm>
            <a:prstGeom prst="ellipse">
              <a:avLst/>
            </a:prstGeom>
            <a:solidFill>
              <a:srgbClr val="0944A1"/>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38" name="Google Shape;538;p55"/>
            <p:cNvSpPr txBox="1"/>
            <p:nvPr/>
          </p:nvSpPr>
          <p:spPr>
            <a:xfrm>
              <a:off x="4735950" y="2504275"/>
              <a:ext cx="1862700" cy="11634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700">
                  <a:solidFill>
                    <a:srgbClr val="FFFFFF"/>
                  </a:solidFill>
                  <a:latin typeface="Roboto"/>
                  <a:ea typeface="Roboto"/>
                  <a:cs typeface="Roboto"/>
                  <a:sym typeface="Roboto"/>
                </a:rPr>
                <a:t>Explainability</a:t>
              </a:r>
              <a:endParaRPr sz="2700">
                <a:solidFill>
                  <a:srgbClr val="FFFFFF"/>
                </a:solidFill>
                <a:latin typeface="Roboto"/>
                <a:ea typeface="Roboto"/>
                <a:cs typeface="Roboto"/>
                <a:sym typeface="Roboto"/>
              </a:endParaRPr>
            </a:p>
          </p:txBody>
        </p:sp>
      </p:grpSp>
      <p:grpSp>
        <p:nvGrpSpPr>
          <p:cNvPr id="539" name="Google Shape;539;p55"/>
          <p:cNvGrpSpPr/>
          <p:nvPr/>
        </p:nvGrpSpPr>
        <p:grpSpPr>
          <a:xfrm>
            <a:off x="5670199" y="1730425"/>
            <a:ext cx="1898353" cy="1898353"/>
            <a:chOff x="3490737" y="1374053"/>
            <a:chExt cx="1423800" cy="1423800"/>
          </a:xfrm>
        </p:grpSpPr>
        <p:sp>
          <p:nvSpPr>
            <p:cNvPr id="540" name="Google Shape;540;p55"/>
            <p:cNvSpPr/>
            <p:nvPr/>
          </p:nvSpPr>
          <p:spPr>
            <a:xfrm>
              <a:off x="3490737" y="1374053"/>
              <a:ext cx="1423800" cy="1423800"/>
            </a:xfrm>
            <a:prstGeom prst="ellipse">
              <a:avLst/>
            </a:prstGeom>
            <a:solidFill>
              <a:srgbClr val="0D5DD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1" name="Google Shape;541;p55"/>
            <p:cNvSpPr txBox="1"/>
            <p:nvPr/>
          </p:nvSpPr>
          <p:spPr>
            <a:xfrm>
              <a:off x="3718754" y="1613603"/>
              <a:ext cx="967800" cy="944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000">
                  <a:solidFill>
                    <a:srgbClr val="FFFFFF"/>
                  </a:solidFill>
                  <a:latin typeface="Roboto"/>
                  <a:ea typeface="Roboto"/>
                  <a:cs typeface="Roboto"/>
                  <a:sym typeface="Roboto"/>
                </a:rPr>
                <a:t>Crowd-</a:t>
              </a:r>
              <a:endParaRPr sz="2000">
                <a:solidFill>
                  <a:srgbClr val="FFFFFF"/>
                </a:solidFill>
                <a:latin typeface="Roboto"/>
                <a:ea typeface="Roboto"/>
                <a:cs typeface="Roboto"/>
                <a:sym typeface="Roboto"/>
              </a:endParaRPr>
            </a:p>
            <a:p>
              <a:pPr indent="0" lvl="0" marL="0" rtl="0" algn="ctr">
                <a:spcBef>
                  <a:spcPts val="0"/>
                </a:spcBef>
                <a:spcAft>
                  <a:spcPts val="0"/>
                </a:spcAft>
                <a:buNone/>
              </a:pPr>
              <a:r>
                <a:rPr lang="en" sz="2000">
                  <a:solidFill>
                    <a:srgbClr val="FFFFFF"/>
                  </a:solidFill>
                  <a:latin typeface="Roboto"/>
                  <a:ea typeface="Roboto"/>
                  <a:cs typeface="Roboto"/>
                  <a:sym typeface="Roboto"/>
                </a:rPr>
                <a:t>sourcing</a:t>
              </a:r>
              <a:endParaRPr sz="2000">
                <a:solidFill>
                  <a:srgbClr val="FFFFFF"/>
                </a:solidFill>
                <a:latin typeface="Roboto"/>
                <a:ea typeface="Roboto"/>
                <a:cs typeface="Roboto"/>
                <a:sym typeface="Roboto"/>
              </a:endParaRPr>
            </a:p>
          </p:txBody>
        </p:sp>
      </p:grpSp>
      <p:grpSp>
        <p:nvGrpSpPr>
          <p:cNvPr id="542" name="Google Shape;542;p55"/>
          <p:cNvGrpSpPr/>
          <p:nvPr/>
        </p:nvGrpSpPr>
        <p:grpSpPr>
          <a:xfrm>
            <a:off x="5215383" y="3815994"/>
            <a:ext cx="1998350" cy="1998350"/>
            <a:chOff x="644203" y="3718814"/>
            <a:chExt cx="1498800" cy="1498800"/>
          </a:xfrm>
        </p:grpSpPr>
        <p:sp>
          <p:nvSpPr>
            <p:cNvPr id="543" name="Google Shape;543;p55"/>
            <p:cNvSpPr/>
            <p:nvPr/>
          </p:nvSpPr>
          <p:spPr>
            <a:xfrm>
              <a:off x="644203" y="3718814"/>
              <a:ext cx="1498800" cy="1498800"/>
            </a:xfrm>
            <a:prstGeom prst="ellipse">
              <a:avLst/>
            </a:prstGeom>
            <a:solidFill>
              <a:srgbClr val="0C58D3"/>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4" name="Google Shape;544;p55"/>
            <p:cNvSpPr txBox="1"/>
            <p:nvPr/>
          </p:nvSpPr>
          <p:spPr>
            <a:xfrm>
              <a:off x="856976" y="3995875"/>
              <a:ext cx="1073400" cy="944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300">
                  <a:solidFill>
                    <a:srgbClr val="FFFFFF"/>
                  </a:solidFill>
                  <a:latin typeface="Roboto"/>
                  <a:ea typeface="Roboto"/>
                  <a:cs typeface="Roboto"/>
                  <a:sym typeface="Roboto"/>
                </a:rPr>
                <a:t>Pollution</a:t>
              </a:r>
              <a:endParaRPr sz="2300">
                <a:solidFill>
                  <a:srgbClr val="FFFFFF"/>
                </a:solidFill>
                <a:latin typeface="Roboto"/>
                <a:ea typeface="Roboto"/>
                <a:cs typeface="Roboto"/>
                <a:sym typeface="Roboto"/>
              </a:endParaRPr>
            </a:p>
          </p:txBody>
        </p:sp>
      </p:grpSp>
      <p:grpSp>
        <p:nvGrpSpPr>
          <p:cNvPr id="545" name="Google Shape;545;p55"/>
          <p:cNvGrpSpPr/>
          <p:nvPr/>
        </p:nvGrpSpPr>
        <p:grpSpPr>
          <a:xfrm>
            <a:off x="8764409" y="801139"/>
            <a:ext cx="2309831" cy="2058388"/>
            <a:chOff x="3490737" y="1374053"/>
            <a:chExt cx="1423800" cy="1423800"/>
          </a:xfrm>
        </p:grpSpPr>
        <p:sp>
          <p:nvSpPr>
            <p:cNvPr id="546" name="Google Shape;546;p55"/>
            <p:cNvSpPr/>
            <p:nvPr/>
          </p:nvSpPr>
          <p:spPr>
            <a:xfrm>
              <a:off x="3490737" y="1374053"/>
              <a:ext cx="1423800" cy="1423800"/>
            </a:xfrm>
            <a:prstGeom prst="ellipse">
              <a:avLst/>
            </a:prstGeom>
            <a:solidFill>
              <a:srgbClr val="0D5DDF"/>
            </a:solidFill>
            <a:ln>
              <a:noFill/>
            </a:ln>
            <a:effectLst>
              <a:outerShdw blurRad="228600" rotWithShape="0" algn="tl" dir="5400000" dist="50800">
                <a:srgbClr val="000000">
                  <a:alpha val="54900"/>
                </a:srgbClr>
              </a:outerShdw>
            </a:effectLst>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7" name="Google Shape;547;p55"/>
            <p:cNvSpPr txBox="1"/>
            <p:nvPr/>
          </p:nvSpPr>
          <p:spPr>
            <a:xfrm>
              <a:off x="3577846" y="1613605"/>
              <a:ext cx="1195800" cy="944700"/>
            </a:xfrm>
            <a:prstGeom prst="rect">
              <a:avLst/>
            </a:prstGeom>
            <a:no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 sz="2500">
                  <a:solidFill>
                    <a:srgbClr val="FFFFFF"/>
                  </a:solidFill>
                  <a:latin typeface="Roboto"/>
                  <a:ea typeface="Roboto"/>
                  <a:cs typeface="Roboto"/>
                  <a:sym typeface="Roboto"/>
                </a:rPr>
                <a:t>Safety</a:t>
              </a:r>
              <a:endParaRPr sz="2500">
                <a:solidFill>
                  <a:srgbClr val="FFFFFF"/>
                </a:solidFill>
                <a:latin typeface="Roboto"/>
                <a:ea typeface="Roboto"/>
                <a:cs typeface="Roboto"/>
                <a:sym typeface="Roboto"/>
              </a:endParaRPr>
            </a:p>
          </p:txBody>
        </p:sp>
      </p:grpSp>
      <p:sp>
        <p:nvSpPr>
          <p:cNvPr id="548" name="Google Shape;548;p55"/>
          <p:cNvSpPr/>
          <p:nvPr/>
        </p:nvSpPr>
        <p:spPr>
          <a:xfrm rot="-6598476">
            <a:off x="9255882" y="3944298"/>
            <a:ext cx="2242074" cy="2242074"/>
          </a:xfrm>
          <a:prstGeom prst="ellipse">
            <a:avLst/>
          </a:prstGeom>
          <a:solidFill>
            <a:srgbClr val="A1C3FA"/>
          </a:solidFill>
          <a:ln>
            <a:noFill/>
          </a:ln>
        </p:spPr>
        <p:txBody>
          <a:bodyPr anchorCtr="0" anchor="ctr" bIns="121900" lIns="121900" spcFirstLastPara="1" rIns="121900" wrap="square" tIns="121900">
            <a:noAutofit/>
          </a:bodyPr>
          <a:lstStyle/>
          <a:p>
            <a:pPr indent="0" lvl="0" marL="0" rtl="0" algn="l">
              <a:spcBef>
                <a:spcPts val="0"/>
              </a:spcBef>
              <a:spcAft>
                <a:spcPts val="0"/>
              </a:spcAft>
              <a:buNone/>
            </a:pPr>
            <a:r>
              <a:t/>
            </a:r>
            <a:endParaRPr/>
          </a:p>
        </p:txBody>
      </p:sp>
      <p:sp>
        <p:nvSpPr>
          <p:cNvPr id="549" name="Google Shape;549;p55"/>
          <p:cNvSpPr txBox="1"/>
          <p:nvPr/>
        </p:nvSpPr>
        <p:spPr>
          <a:xfrm>
            <a:off x="635975" y="2859400"/>
            <a:ext cx="3662400" cy="364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rgbClr val="4A86E8"/>
                </a:solidFill>
                <a:latin typeface="Helvetica Neue Light"/>
                <a:ea typeface="Helvetica Neue Light"/>
                <a:cs typeface="Helvetica Neue Light"/>
                <a:sym typeface="Helvetica Neue Light"/>
              </a:rPr>
              <a:t>Pick a topic of your choice and research its relationship to ethics. What are common arguments made? Do you agree? Can you find interesting examples for ethical or unethical behavior?</a:t>
            </a:r>
            <a:endParaRPr sz="2500">
              <a:solidFill>
                <a:srgbClr val="4A86E8"/>
              </a:solidFill>
              <a:latin typeface="Helvetica Neue Light"/>
              <a:ea typeface="Helvetica Neue Light"/>
              <a:cs typeface="Helvetica Neue Light"/>
              <a:sym typeface="Helvetica Neue Light"/>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554" name="Shape 554"/>
        <p:cNvGrpSpPr/>
        <p:nvPr/>
      </p:nvGrpSpPr>
      <p:grpSpPr>
        <a:xfrm>
          <a:off x="0" y="0"/>
          <a:ext cx="0" cy="0"/>
          <a:chOff x="0" y="0"/>
          <a:chExt cx="0" cy="0"/>
        </a:xfrm>
      </p:grpSpPr>
      <p:sp>
        <p:nvSpPr>
          <p:cNvPr id="555" name="Google Shape;555;p56"/>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Reading Suggestions:</a:t>
            </a:r>
            <a:endParaRPr/>
          </a:p>
          <a:p>
            <a:pPr indent="0" lvl="0" marL="0" rtl="0" algn="l">
              <a:spcBef>
                <a:spcPts val="0"/>
              </a:spcBef>
              <a:spcAft>
                <a:spcPts val="0"/>
              </a:spcAft>
              <a:buNone/>
            </a:pPr>
            <a:r>
              <a:rPr lang="en"/>
              <a:t>Environmental Issues </a:t>
            </a:r>
            <a:endParaRPr/>
          </a:p>
        </p:txBody>
      </p:sp>
      <p:sp>
        <p:nvSpPr>
          <p:cNvPr id="556" name="Google Shape;556;p56"/>
          <p:cNvSpPr txBox="1"/>
          <p:nvPr>
            <p:ph idx="1" type="body"/>
          </p:nvPr>
        </p:nvSpPr>
        <p:spPr>
          <a:xfrm>
            <a:off x="838200" y="2325075"/>
            <a:ext cx="5181600" cy="38517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 sz="2600"/>
              <a:t>Bender et al. </a:t>
            </a:r>
            <a:r>
              <a:rPr lang="en" sz="2600" u="sng">
                <a:solidFill>
                  <a:schemeClr val="hlink"/>
                </a:solidFill>
                <a:hlinkClick r:id="rId3"/>
              </a:rPr>
              <a:t>On the Dangers of Stochastic Parrots: Can Language Models Be Too Big?</a:t>
            </a:r>
            <a:r>
              <a:rPr lang="en" sz="2600"/>
              <a:t>. FAccT ’21, March 3–10, 2021, Virtual Event, Canada</a:t>
            </a:r>
            <a:endParaRPr sz="2600"/>
          </a:p>
          <a:p>
            <a:pPr indent="0" lvl="0" marL="0" rtl="0" algn="l">
              <a:spcBef>
                <a:spcPts val="1000"/>
              </a:spcBef>
              <a:spcAft>
                <a:spcPts val="0"/>
              </a:spcAft>
              <a:buNone/>
            </a:pPr>
            <a:r>
              <a:t/>
            </a:r>
            <a:endParaRPr sz="2600"/>
          </a:p>
          <a:p>
            <a:pPr indent="0" lvl="0" marL="0" rtl="0" algn="l">
              <a:spcBef>
                <a:spcPts val="1000"/>
              </a:spcBef>
              <a:spcAft>
                <a:spcPts val="0"/>
              </a:spcAft>
              <a:buClr>
                <a:schemeClr val="dk1"/>
              </a:buClr>
              <a:buSzPts val="1100"/>
              <a:buFont typeface="Arial"/>
              <a:buNone/>
            </a:pPr>
            <a:r>
              <a:rPr lang="en" sz="2600"/>
              <a:t>Emma Strubell, Ananya Ganesh, Andrew McCallum, </a:t>
            </a:r>
            <a:r>
              <a:rPr lang="en" sz="2600" u="sng">
                <a:solidFill>
                  <a:schemeClr val="hlink"/>
                </a:solidFill>
                <a:hlinkClick r:id="rId4"/>
              </a:rPr>
              <a:t>Energy and Policy Considerations for Deep Learning in NLP</a:t>
            </a:r>
            <a:r>
              <a:rPr lang="en" sz="2600"/>
              <a:t>. ACL 2019.</a:t>
            </a:r>
            <a:endParaRPr sz="2600"/>
          </a:p>
          <a:p>
            <a:pPr indent="0" lvl="0" marL="0" rtl="0" algn="l">
              <a:spcBef>
                <a:spcPts val="1000"/>
              </a:spcBef>
              <a:spcAft>
                <a:spcPts val="0"/>
              </a:spcAft>
              <a:buClr>
                <a:schemeClr val="dk1"/>
              </a:buClr>
              <a:buSzPts val="1100"/>
              <a:buFont typeface="Arial"/>
              <a:buNone/>
            </a:pPr>
            <a:r>
              <a:t/>
            </a:r>
            <a:endParaRPr sz="2600"/>
          </a:p>
          <a:p>
            <a:pPr indent="0" lvl="0" marL="0" rtl="0" algn="l">
              <a:spcBef>
                <a:spcPts val="1000"/>
              </a:spcBef>
              <a:spcAft>
                <a:spcPts val="0"/>
              </a:spcAft>
              <a:buNone/>
            </a:pPr>
            <a:r>
              <a:t/>
            </a:r>
            <a:endParaRPr sz="2600"/>
          </a:p>
        </p:txBody>
      </p:sp>
      <p:sp>
        <p:nvSpPr>
          <p:cNvPr id="557" name="Google Shape;557;p56"/>
          <p:cNvSpPr txBox="1"/>
          <p:nvPr/>
        </p:nvSpPr>
        <p:spPr>
          <a:xfrm>
            <a:off x="8811850" y="6056925"/>
            <a:ext cx="30000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chemeClr val="dk1"/>
                </a:solidFill>
              </a:rPr>
              <a:t>Bild von</a:t>
            </a:r>
            <a:r>
              <a:rPr lang="en" sz="1100">
                <a:solidFill>
                  <a:schemeClr val="dk1"/>
                </a:solidFill>
                <a:uFill>
                  <a:noFill/>
                </a:uFill>
                <a:hlinkClick r:id="rId5">
                  <a:extLst>
                    <a:ext uri="{A12FA001-AC4F-418D-AE19-62706E023703}">
                      <ahyp:hlinkClr val="tx"/>
                    </a:ext>
                  </a:extLst>
                </a:hlinkClick>
              </a:rPr>
              <a:t> </a:t>
            </a:r>
            <a:r>
              <a:rPr lang="en" sz="1100" u="sng">
                <a:solidFill>
                  <a:schemeClr val="hlink"/>
                </a:solidFill>
                <a:hlinkClick r:id="rId6"/>
              </a:rPr>
              <a:t>Peggy und Marco Lachmann-Anke</a:t>
            </a:r>
            <a:r>
              <a:rPr lang="en" sz="1100">
                <a:solidFill>
                  <a:schemeClr val="dk1"/>
                </a:solidFill>
              </a:rPr>
              <a:t> auf</a:t>
            </a:r>
            <a:r>
              <a:rPr lang="en" sz="1100">
                <a:solidFill>
                  <a:schemeClr val="dk1"/>
                </a:solidFill>
                <a:uFill>
                  <a:noFill/>
                </a:uFill>
                <a:hlinkClick r:id="rId7">
                  <a:extLst>
                    <a:ext uri="{A12FA001-AC4F-418D-AE19-62706E023703}">
                      <ahyp:hlinkClr val="tx"/>
                    </a:ext>
                  </a:extLst>
                </a:hlinkClick>
              </a:rPr>
              <a:t> </a:t>
            </a:r>
            <a:r>
              <a:rPr lang="en" sz="1100" u="sng">
                <a:solidFill>
                  <a:schemeClr val="hlink"/>
                </a:solidFill>
                <a:hlinkClick r:id="rId8"/>
              </a:rPr>
              <a:t>Pixabay</a:t>
            </a:r>
            <a:endParaRPr/>
          </a:p>
        </p:txBody>
      </p:sp>
      <p:pic>
        <p:nvPicPr>
          <p:cNvPr id="558" name="Google Shape;558;p56"/>
          <p:cNvPicPr preferRelativeResize="0"/>
          <p:nvPr/>
        </p:nvPicPr>
        <p:blipFill rotWithShape="1">
          <a:blip r:embed="rId9">
            <a:alphaModFix/>
          </a:blip>
          <a:srcRect b="12594" l="21212" r="14623" t="10518"/>
          <a:stretch/>
        </p:blipFill>
        <p:spPr>
          <a:xfrm>
            <a:off x="7815400" y="1544650"/>
            <a:ext cx="3683850" cy="4414598"/>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5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Misc / Practical Hints</a:t>
            </a:r>
            <a:endParaRPr/>
          </a:p>
        </p:txBody>
      </p:sp>
      <p:sp>
        <p:nvSpPr>
          <p:cNvPr id="565" name="Google Shape;565;p57"/>
          <p:cNvSpPr txBox="1"/>
          <p:nvPr>
            <p:ph idx="1" type="body"/>
          </p:nvPr>
        </p:nvSpPr>
        <p:spPr>
          <a:xfrm>
            <a:off x="838200" y="1825625"/>
            <a:ext cx="10806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 sz="2900"/>
              <a:t>IRB = Institutional Review Board (Ethics Review Board)</a:t>
            </a:r>
            <a:endParaRPr sz="2900"/>
          </a:p>
          <a:p>
            <a:pPr indent="457200" lvl="0" marL="0" rtl="0" algn="l">
              <a:spcBef>
                <a:spcPts val="1000"/>
              </a:spcBef>
              <a:spcAft>
                <a:spcPts val="0"/>
              </a:spcAft>
              <a:buNone/>
            </a:pPr>
            <a:r>
              <a:rPr lang="en"/>
              <a:t>R</a:t>
            </a:r>
            <a:r>
              <a:rPr lang="en"/>
              <a:t>eviews all human experimentation</a:t>
            </a:r>
            <a:endParaRPr/>
          </a:p>
          <a:p>
            <a:pPr indent="457200" lvl="0" marL="0" rtl="0" algn="l">
              <a:spcBef>
                <a:spcPts val="1000"/>
              </a:spcBef>
              <a:spcAft>
                <a:spcPts val="0"/>
              </a:spcAft>
              <a:buNone/>
            </a:pPr>
            <a:r>
              <a:rPr lang="en">
                <a:solidFill>
                  <a:srgbClr val="4A86E8"/>
                </a:solidFill>
              </a:rPr>
              <a:t>Find out how to contact the IRB of your institution.</a:t>
            </a:r>
            <a:endParaRPr>
              <a:solidFill>
                <a:srgbClr val="4A86E8"/>
              </a:solidFill>
            </a:endParaRPr>
          </a:p>
          <a:p>
            <a:pPr indent="0" lvl="0" marL="0" rtl="0" algn="l">
              <a:spcBef>
                <a:spcPts val="1000"/>
              </a:spcBef>
              <a:spcAft>
                <a:spcPts val="0"/>
              </a:spcAft>
              <a:buNone/>
            </a:pPr>
            <a:r>
              <a:t/>
            </a:r>
            <a:endParaRPr/>
          </a:p>
          <a:p>
            <a:pPr indent="0" lvl="0" marL="0" rtl="0" algn="l">
              <a:spcBef>
                <a:spcPts val="1000"/>
              </a:spcBef>
              <a:spcAft>
                <a:spcPts val="0"/>
              </a:spcAft>
              <a:buNone/>
            </a:pPr>
            <a:r>
              <a:rPr lang="en"/>
              <a:t>The ACL has adopted </a:t>
            </a:r>
            <a:r>
              <a:rPr lang="en" u="sng">
                <a:solidFill>
                  <a:schemeClr val="hlink"/>
                </a:solidFill>
                <a:hlinkClick r:id="rId3"/>
              </a:rPr>
              <a:t>ACM Code of Ethics and Professional Conduct</a:t>
            </a:r>
            <a:r>
              <a:rPr lang="en"/>
              <a:t> and published an FAQ with hints on conducting research and publishing in an ethical manner (see, e.g., </a:t>
            </a:r>
            <a:r>
              <a:rPr lang="en" u="sng">
                <a:solidFill>
                  <a:schemeClr val="hlink"/>
                </a:solidFill>
                <a:hlinkClick r:id="rId4"/>
              </a:rPr>
              <a:t>ACL-IJCNLP 2021 Ethics FAQ</a:t>
            </a:r>
            <a:r>
              <a:rPr lang="en"/>
              <a:t>).</a:t>
            </a:r>
            <a:endParaRPr/>
          </a:p>
        </p:txBody>
      </p:sp>
      <p:pic>
        <p:nvPicPr>
          <p:cNvPr id="566" name="Google Shape;566;p57"/>
          <p:cNvPicPr preferRelativeResize="0"/>
          <p:nvPr/>
        </p:nvPicPr>
        <p:blipFill>
          <a:blip r:embed="rId5">
            <a:alphaModFix/>
          </a:blip>
          <a:stretch>
            <a:fillRect/>
          </a:stretch>
        </p:blipFill>
        <p:spPr>
          <a:xfrm>
            <a:off x="2896699" y="5310924"/>
            <a:ext cx="1337600" cy="906450"/>
          </a:xfrm>
          <a:prstGeom prst="rect">
            <a:avLst/>
          </a:prstGeom>
          <a:noFill/>
          <a:ln>
            <a:noFill/>
          </a:ln>
        </p:spPr>
      </p:pic>
      <p:sp>
        <p:nvSpPr>
          <p:cNvPr id="567" name="Google Shape;567;p57"/>
          <p:cNvSpPr txBox="1"/>
          <p:nvPr/>
        </p:nvSpPr>
        <p:spPr>
          <a:xfrm>
            <a:off x="4337525" y="5517850"/>
            <a:ext cx="61545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000">
                <a:latin typeface="Helvetica Neue"/>
                <a:ea typeface="Helvetica Neue"/>
                <a:cs typeface="Helvetica Neue"/>
                <a:sym typeface="Helvetica Neue"/>
              </a:rPr>
              <a:t>Association for Computational Linguistics</a:t>
            </a:r>
            <a:endParaRPr b="1" sz="2000">
              <a:latin typeface="Helvetica Neue"/>
              <a:ea typeface="Helvetica Neue"/>
              <a:cs typeface="Helvetica Neue"/>
              <a:sym typeface="Helvetica Neue"/>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572" name="Shape 572"/>
        <p:cNvGrpSpPr/>
        <p:nvPr/>
      </p:nvGrpSpPr>
      <p:grpSpPr>
        <a:xfrm>
          <a:off x="0" y="0"/>
          <a:ext cx="0" cy="0"/>
          <a:chOff x="0" y="0"/>
          <a:chExt cx="0" cy="0"/>
        </a:xfrm>
      </p:grpSpPr>
      <p:sp>
        <p:nvSpPr>
          <p:cNvPr id="573" name="Google Shape;573;p58"/>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Practical summary</a:t>
            </a:r>
            <a:endParaRPr/>
          </a:p>
        </p:txBody>
      </p:sp>
      <p:sp>
        <p:nvSpPr>
          <p:cNvPr id="574" name="Google Shape;574;p58"/>
          <p:cNvSpPr txBox="1"/>
          <p:nvPr/>
        </p:nvSpPr>
        <p:spPr>
          <a:xfrm>
            <a:off x="2054625" y="2248975"/>
            <a:ext cx="8385000" cy="16050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2800">
                <a:solidFill>
                  <a:schemeClr val="dk1"/>
                </a:solidFill>
                <a:latin typeface="Helvetica Neue Light"/>
                <a:ea typeface="Helvetica Neue Light"/>
                <a:cs typeface="Helvetica Neue Light"/>
                <a:sym typeface="Helvetica Neue Light"/>
              </a:rPr>
              <a:t>Analyse data, task and outcomes for potential harm.</a:t>
            </a:r>
            <a:endParaRPr sz="2800">
              <a:solidFill>
                <a:schemeClr val="dk1"/>
              </a:solidFill>
              <a:latin typeface="Helvetica Neue Light"/>
              <a:ea typeface="Helvetica Neue Light"/>
              <a:cs typeface="Helvetica Neue Light"/>
              <a:sym typeface="Helvetica Neue Light"/>
            </a:endParaRPr>
          </a:p>
          <a:p>
            <a:pPr indent="0" lvl="0" marL="0" rtl="0" algn="l">
              <a:lnSpc>
                <a:spcPct val="90000"/>
              </a:lnSpc>
              <a:spcBef>
                <a:spcPts val="1000"/>
              </a:spcBef>
              <a:spcAft>
                <a:spcPts val="0"/>
              </a:spcAft>
              <a:buNone/>
            </a:pPr>
            <a:r>
              <a:t/>
            </a:r>
            <a:endParaRPr sz="2800">
              <a:solidFill>
                <a:schemeClr val="dk1"/>
              </a:solidFill>
              <a:latin typeface="Helvetica Neue Light"/>
              <a:ea typeface="Helvetica Neue Light"/>
              <a:cs typeface="Helvetica Neue Light"/>
              <a:sym typeface="Helvetica Neue Light"/>
            </a:endParaRPr>
          </a:p>
          <a:p>
            <a:pPr indent="0" lvl="0" marL="0" rtl="0" algn="l">
              <a:lnSpc>
                <a:spcPct val="90000"/>
              </a:lnSpc>
              <a:spcBef>
                <a:spcPts val="1000"/>
              </a:spcBef>
              <a:spcAft>
                <a:spcPts val="0"/>
              </a:spcAft>
              <a:buNone/>
            </a:pPr>
            <a:r>
              <a:rPr lang="en" sz="2800">
                <a:solidFill>
                  <a:schemeClr val="dk1"/>
                </a:solidFill>
                <a:latin typeface="Helvetica Neue Light"/>
                <a:ea typeface="Helvetica Neue Light"/>
                <a:cs typeface="Helvetica Neue Light"/>
                <a:sym typeface="Helvetica Neue Light"/>
              </a:rPr>
              <a:t>Can benefits outweigh harms?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579" name="Shape 579"/>
        <p:cNvGrpSpPr/>
        <p:nvPr/>
      </p:nvGrpSpPr>
      <p:grpSpPr>
        <a:xfrm>
          <a:off x="0" y="0"/>
          <a:ext cx="0" cy="0"/>
          <a:chOff x="0" y="0"/>
          <a:chExt cx="0" cy="0"/>
        </a:xfrm>
      </p:grpSpPr>
      <p:sp>
        <p:nvSpPr>
          <p:cNvPr id="580" name="Google Shape;580;p59"/>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Retrospection</a:t>
            </a:r>
            <a:endParaRPr/>
          </a:p>
        </p:txBody>
      </p:sp>
      <p:sp>
        <p:nvSpPr>
          <p:cNvPr id="581" name="Google Shape;581;p59"/>
          <p:cNvSpPr txBox="1"/>
          <p:nvPr>
            <p:ph idx="1" type="body"/>
          </p:nvPr>
        </p:nvSpPr>
        <p:spPr>
          <a:xfrm>
            <a:off x="838200" y="1825625"/>
            <a:ext cx="102495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
              <a:t>What have you learned?</a:t>
            </a:r>
            <a:endParaRPr/>
          </a:p>
          <a:p>
            <a:pPr indent="0" lvl="0" marL="0" rtl="0" algn="l">
              <a:spcBef>
                <a:spcPts val="1000"/>
              </a:spcBef>
              <a:spcAft>
                <a:spcPts val="0"/>
              </a:spcAft>
              <a:buNone/>
            </a:pPr>
            <a:r>
              <a:rPr lang="en"/>
              <a:t>What does that mean for you </a:t>
            </a:r>
            <a:r>
              <a:rPr lang="en"/>
              <a:t>personally</a:t>
            </a:r>
            <a:r>
              <a:rPr lang="en"/>
              <a:t>?</a:t>
            </a:r>
            <a:endParaRPr/>
          </a:p>
          <a:p>
            <a:pPr indent="0" lvl="0" marL="0" rtl="0" algn="l">
              <a:spcBef>
                <a:spcPts val="1000"/>
              </a:spcBef>
              <a:spcAft>
                <a:spcPts val="0"/>
              </a:spcAft>
              <a:buNone/>
            </a:pPr>
            <a:r>
              <a:rPr lang="en"/>
              <a:t>What was surprising?</a:t>
            </a:r>
            <a:endParaRPr/>
          </a:p>
          <a:p>
            <a:pPr indent="0" lvl="0" marL="0" rtl="0" algn="l">
              <a:spcBef>
                <a:spcPts val="1000"/>
              </a:spcBef>
              <a:spcAft>
                <a:spcPts val="0"/>
              </a:spcAft>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6" name="Shape 586"/>
        <p:cNvGrpSpPr/>
        <p:nvPr/>
      </p:nvGrpSpPr>
      <p:grpSpPr>
        <a:xfrm>
          <a:off x="0" y="0"/>
          <a:ext cx="0" cy="0"/>
          <a:chOff x="0" y="0"/>
          <a:chExt cx="0" cy="0"/>
        </a:xfrm>
      </p:grpSpPr>
      <p:sp>
        <p:nvSpPr>
          <p:cNvPr id="587" name="Google Shape;587;p60"/>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References</a:t>
            </a:r>
            <a:endParaRPr/>
          </a:p>
        </p:txBody>
      </p:sp>
      <p:sp>
        <p:nvSpPr>
          <p:cNvPr id="588" name="Google Shape;588;p60"/>
          <p:cNvSpPr txBox="1"/>
          <p:nvPr>
            <p:ph idx="1" type="body"/>
          </p:nvPr>
        </p:nvSpPr>
        <p:spPr>
          <a:xfrm>
            <a:off x="838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 u="sng">
                <a:solidFill>
                  <a:schemeClr val="hlink"/>
                </a:solidFill>
                <a:hlinkClick r:id="rId3"/>
              </a:rPr>
              <a:t>CMU Course on Computational Ethics for NLP</a:t>
            </a:r>
            <a:endParaRPr/>
          </a:p>
          <a:p>
            <a:pPr indent="0" lvl="0" marL="0" rtl="0" algn="l">
              <a:spcBef>
                <a:spcPts val="1000"/>
              </a:spcBef>
              <a:spcAft>
                <a:spcPts val="0"/>
              </a:spcAft>
              <a:buNone/>
            </a:pPr>
            <a:r>
              <a:t/>
            </a:r>
            <a:endParaRPr/>
          </a:p>
          <a:p>
            <a:pPr indent="0" lvl="0" marL="0" rtl="0" algn="l">
              <a:spcBef>
                <a:spcPts val="1000"/>
              </a:spcBef>
              <a:spcAft>
                <a:spcPts val="0"/>
              </a:spcAft>
              <a:buClr>
                <a:schemeClr val="dk1"/>
              </a:buClr>
              <a:buSzPts val="1100"/>
              <a:buFont typeface="Arial"/>
              <a:buNone/>
            </a:pPr>
            <a:r>
              <a:rPr lang="en" u="sng">
                <a:solidFill>
                  <a:schemeClr val="hlink"/>
                </a:solidFill>
                <a:hlinkClick r:id="rId4"/>
              </a:rPr>
              <a:t>Stanford Course on Ethics in NLP</a:t>
            </a:r>
            <a:endParaRPr/>
          </a:p>
        </p:txBody>
      </p:sp>
      <p:sp>
        <p:nvSpPr>
          <p:cNvPr id="589" name="Google Shape;589;p60"/>
          <p:cNvSpPr txBox="1"/>
          <p:nvPr>
            <p:ph idx="2" type="body"/>
          </p:nvPr>
        </p:nvSpPr>
        <p:spPr>
          <a:xfrm>
            <a:off x="6172200" y="1825625"/>
            <a:ext cx="5181600" cy="435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3" name="Shape 593"/>
        <p:cNvGrpSpPr/>
        <p:nvPr/>
      </p:nvGrpSpPr>
      <p:grpSpPr>
        <a:xfrm>
          <a:off x="0" y="0"/>
          <a:ext cx="0" cy="0"/>
          <a:chOff x="0" y="0"/>
          <a:chExt cx="0" cy="0"/>
        </a:xfrm>
      </p:grpSpPr>
      <p:sp>
        <p:nvSpPr>
          <p:cNvPr id="594" name="Google Shape;594;p6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
              <a:t>Literatur</a:t>
            </a:r>
            <a:r>
              <a:rPr lang="en"/>
              <a:t>e –  Ethics in NLP </a:t>
            </a:r>
            <a:endParaRPr/>
          </a:p>
        </p:txBody>
      </p:sp>
      <p:sp>
        <p:nvSpPr>
          <p:cNvPr id="595" name="Google Shape;595;p6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
              <a:t>Overviews</a:t>
            </a:r>
            <a:endParaRPr/>
          </a:p>
          <a:p>
            <a:pPr indent="-179070" lvl="0" marL="179070" rtl="0" algn="l">
              <a:lnSpc>
                <a:spcPct val="90000"/>
              </a:lnSpc>
              <a:spcBef>
                <a:spcPts val="1000"/>
              </a:spcBef>
              <a:spcAft>
                <a:spcPts val="0"/>
              </a:spcAft>
              <a:buClr>
                <a:schemeClr val="dk1"/>
              </a:buClr>
              <a:buSzPts val="1800"/>
              <a:buChar char="•"/>
            </a:pPr>
            <a:r>
              <a:rPr lang="en" sz="1800"/>
              <a:t>Dignum, V. (2019). </a:t>
            </a:r>
            <a:r>
              <a:rPr i="1" lang="en" sz="1800"/>
              <a:t>Responsible artificial intelligence: how to develop and use Ai in a responsible way</a:t>
            </a:r>
            <a:r>
              <a:rPr lang="en" sz="1800"/>
              <a:t>. Cham, Switzerland: Springer.</a:t>
            </a:r>
            <a:endParaRPr/>
          </a:p>
          <a:p>
            <a:pPr indent="-64770" lvl="0" marL="179070" rtl="0" algn="l">
              <a:lnSpc>
                <a:spcPct val="90000"/>
              </a:lnSpc>
              <a:spcBef>
                <a:spcPts val="1000"/>
              </a:spcBef>
              <a:spcAft>
                <a:spcPts val="0"/>
              </a:spcAft>
              <a:buClr>
                <a:schemeClr val="dk1"/>
              </a:buClr>
              <a:buSzPts val="1800"/>
              <a:buNone/>
            </a:pPr>
            <a:r>
              <a:t/>
            </a:r>
            <a:endParaRPr sz="1800"/>
          </a:p>
          <a:p>
            <a:pPr indent="-179070" lvl="0" marL="179070" rtl="0" algn="l">
              <a:lnSpc>
                <a:spcPct val="90000"/>
              </a:lnSpc>
              <a:spcBef>
                <a:spcPts val="1000"/>
              </a:spcBef>
              <a:spcAft>
                <a:spcPts val="0"/>
              </a:spcAft>
              <a:buClr>
                <a:schemeClr val="dk1"/>
              </a:buClr>
              <a:buSzPts val="1800"/>
              <a:buChar char="•"/>
            </a:pPr>
            <a:r>
              <a:rPr lang="en" sz="1800"/>
              <a:t>Fort, K., &amp; Couillault, A. (2016). Yes, We Care! Results of the Ethics and Natural Language Processing Surveys. In Proceedings of the Tenth International Conference on Language Resources and Evaluation (LREC’16). Retrieved from </a:t>
            </a:r>
            <a:r>
              <a:rPr lang="en" sz="1800" u="sng">
                <a:solidFill>
                  <a:schemeClr val="hlink"/>
                </a:solidFill>
                <a:hlinkClick r:id="rId4"/>
              </a:rPr>
              <a:t>https://www.aclweb.org/anthology/L16-1252</a:t>
            </a:r>
            <a:r>
              <a:rPr lang="en" sz="1800"/>
              <a:t> </a:t>
            </a:r>
            <a:endParaRPr/>
          </a:p>
          <a:p>
            <a:pPr indent="0" lvl="0" marL="0" rtl="0" algn="l">
              <a:lnSpc>
                <a:spcPct val="90000"/>
              </a:lnSpc>
              <a:spcBef>
                <a:spcPts val="1000"/>
              </a:spcBef>
              <a:spcAft>
                <a:spcPts val="0"/>
              </a:spcAft>
              <a:buClr>
                <a:schemeClr val="dk1"/>
              </a:buClr>
              <a:buSzPts val="1800"/>
              <a:buNone/>
            </a:pPr>
            <a:r>
              <a:t/>
            </a:r>
            <a:endParaRPr sz="1800"/>
          </a:p>
          <a:p>
            <a:pPr indent="-179070" lvl="0" marL="179070" rtl="0" algn="l">
              <a:lnSpc>
                <a:spcPct val="90000"/>
              </a:lnSpc>
              <a:spcBef>
                <a:spcPts val="1000"/>
              </a:spcBef>
              <a:spcAft>
                <a:spcPts val="0"/>
              </a:spcAft>
              <a:buClr>
                <a:schemeClr val="dk1"/>
              </a:buClr>
              <a:buSzPts val="1800"/>
              <a:buChar char="•"/>
            </a:pPr>
            <a:r>
              <a:rPr lang="en" sz="1800"/>
              <a:t>Hovy, D., &amp; Spruit, S. L. (2016). The Social Impact of Natural Language Processing. In K. Erk &amp; N. A. Smith (Chairs), Proceedings of the 54th Annual Meeting of the Association for Computational Linguistics, Berlin, Germany. Retrieved from </a:t>
            </a:r>
            <a:r>
              <a:rPr lang="en" sz="1800" u="sng">
                <a:solidFill>
                  <a:schemeClr val="hlink"/>
                </a:solidFill>
                <a:hlinkClick r:id="rId5"/>
              </a:rPr>
              <a:t>https://www.aclweb.org/anthology/P16-2096.pdf</a:t>
            </a:r>
            <a:r>
              <a:rPr lang="en" sz="1800"/>
              <a:t>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7"/>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Learning Goals</a:t>
            </a:r>
            <a:endParaRPr/>
          </a:p>
        </p:txBody>
      </p:sp>
      <p:sp>
        <p:nvSpPr>
          <p:cNvPr id="130" name="Google Shape;130;p17"/>
          <p:cNvSpPr txBox="1"/>
          <p:nvPr>
            <p:ph idx="1" type="body"/>
          </p:nvPr>
        </p:nvSpPr>
        <p:spPr>
          <a:xfrm>
            <a:off x="838200" y="1825625"/>
            <a:ext cx="10515600" cy="4351200"/>
          </a:xfrm>
          <a:prstGeom prst="rect">
            <a:avLst/>
          </a:prstGeom>
        </p:spPr>
        <p:txBody>
          <a:bodyPr anchorCtr="0" anchor="t" bIns="45700" lIns="91425" spcFirstLastPara="1" rIns="91425" wrap="square" tIns="45700">
            <a:normAutofit/>
          </a:bodyPr>
          <a:lstStyle/>
          <a:p>
            <a:pPr indent="0" lvl="0" marL="0" rtl="0" algn="l">
              <a:lnSpc>
                <a:spcPct val="150000"/>
              </a:lnSpc>
              <a:spcBef>
                <a:spcPts val="1000"/>
              </a:spcBef>
              <a:spcAft>
                <a:spcPts val="0"/>
              </a:spcAft>
              <a:buNone/>
            </a:pPr>
            <a:r>
              <a:rPr lang="en"/>
              <a:t>After this course, you will be able to:</a:t>
            </a:r>
            <a:endParaRPr/>
          </a:p>
          <a:p>
            <a:pPr indent="-342900" lvl="0" marL="457200" rtl="0" algn="l">
              <a:lnSpc>
                <a:spcPct val="150000"/>
              </a:lnSpc>
              <a:spcBef>
                <a:spcPts val="1000"/>
              </a:spcBef>
              <a:spcAft>
                <a:spcPts val="0"/>
              </a:spcAft>
              <a:buSzPts val="1800"/>
              <a:buChar char="•"/>
            </a:pPr>
            <a:r>
              <a:rPr lang="en"/>
              <a:t>Understand terminology and concepts related to ethics in NLP</a:t>
            </a:r>
            <a:endParaRPr/>
          </a:p>
          <a:p>
            <a:pPr indent="-342900" lvl="0" marL="457200" rtl="0" algn="l">
              <a:lnSpc>
                <a:spcPct val="150000"/>
              </a:lnSpc>
              <a:spcBef>
                <a:spcPts val="0"/>
              </a:spcBef>
              <a:spcAft>
                <a:spcPts val="0"/>
              </a:spcAft>
              <a:buSzPts val="1800"/>
              <a:buChar char="•"/>
            </a:pPr>
            <a:r>
              <a:rPr lang="en"/>
              <a:t>Analyze a given task, method or system for ethical issues</a:t>
            </a:r>
            <a:endParaRPr/>
          </a:p>
          <a:p>
            <a:pPr indent="-342900" lvl="0" marL="457200" rtl="0" algn="l">
              <a:lnSpc>
                <a:spcPct val="150000"/>
              </a:lnSpc>
              <a:spcBef>
                <a:spcPts val="0"/>
              </a:spcBef>
              <a:spcAft>
                <a:spcPts val="0"/>
              </a:spcAft>
              <a:buSzPts val="1800"/>
              <a:buChar char="•"/>
            </a:pPr>
            <a:r>
              <a:rPr lang="en"/>
              <a:t>Understand how NLP applications can cause harm</a:t>
            </a:r>
            <a:endParaRPr/>
          </a:p>
          <a:p>
            <a:pPr indent="-342900" lvl="0" marL="457200" rtl="0" algn="l">
              <a:lnSpc>
                <a:spcPct val="150000"/>
              </a:lnSpc>
              <a:spcBef>
                <a:spcPts val="0"/>
              </a:spcBef>
              <a:spcAft>
                <a:spcPts val="0"/>
              </a:spcAft>
              <a:buSzPts val="1800"/>
              <a:buChar char="•"/>
            </a:pPr>
            <a:r>
              <a:rPr lang="en"/>
              <a:t>Analyze ethical issues under different ethical perspectives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9" name="Shape 599"/>
        <p:cNvGrpSpPr/>
        <p:nvPr/>
      </p:nvGrpSpPr>
      <p:grpSpPr>
        <a:xfrm>
          <a:off x="0" y="0"/>
          <a:ext cx="0" cy="0"/>
          <a:chOff x="0" y="0"/>
          <a:chExt cx="0" cy="0"/>
        </a:xfrm>
      </p:grpSpPr>
      <p:sp>
        <p:nvSpPr>
          <p:cNvPr id="600" name="Google Shape;600;p6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
              <a:t>Literature –  Ethics in NLP </a:t>
            </a:r>
            <a:endParaRPr/>
          </a:p>
        </p:txBody>
      </p:sp>
      <p:sp>
        <p:nvSpPr>
          <p:cNvPr id="601" name="Google Shape;601;p6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
              <a:t>Overviews</a:t>
            </a:r>
            <a:endParaRPr/>
          </a:p>
          <a:p>
            <a:pPr indent="-179070" lvl="0" marL="179070" rtl="0" algn="l">
              <a:lnSpc>
                <a:spcPct val="90000"/>
              </a:lnSpc>
              <a:spcBef>
                <a:spcPts val="1000"/>
              </a:spcBef>
              <a:spcAft>
                <a:spcPts val="0"/>
              </a:spcAft>
              <a:buClr>
                <a:schemeClr val="dk1"/>
              </a:buClr>
              <a:buSzPts val="1800"/>
              <a:buFont typeface="Noto Sans Symbols"/>
              <a:buChar char="▪"/>
            </a:pPr>
            <a:r>
              <a:rPr lang="en" sz="1800"/>
              <a:t>Leidner, J. L., &amp; Plachouras, V. (2017). Ethical by Design: Ethics Best Practices for Natural Language Processing. In D. Hovy, S. Spruit, M. Mitchell, E. M. Bender, M. Strube, &amp; H. Wallach (Chairs), Proceedings of the First ACL Workshop on Ethics in Natural Language Processing. Retrieved from </a:t>
            </a:r>
            <a:r>
              <a:rPr lang="en" sz="1800" u="sng">
                <a:solidFill>
                  <a:schemeClr val="hlink"/>
                </a:solidFill>
                <a:hlinkClick r:id="rId3"/>
              </a:rPr>
              <a:t>https://www.aclweb.org/anthology/W17-1604.pdf</a:t>
            </a:r>
            <a:endParaRPr sz="1800"/>
          </a:p>
          <a:p>
            <a:pPr indent="-64770" lvl="0" marL="179070" rtl="0" algn="l">
              <a:lnSpc>
                <a:spcPct val="90000"/>
              </a:lnSpc>
              <a:spcBef>
                <a:spcPts val="1000"/>
              </a:spcBef>
              <a:spcAft>
                <a:spcPts val="0"/>
              </a:spcAft>
              <a:buClr>
                <a:schemeClr val="dk1"/>
              </a:buClr>
              <a:buSzPts val="1800"/>
              <a:buFont typeface="Noto Sans Symbols"/>
              <a:buNone/>
            </a:pPr>
            <a:r>
              <a:t/>
            </a:r>
            <a:endParaRPr sz="1800"/>
          </a:p>
          <a:p>
            <a:pPr indent="-179070" lvl="0" marL="179070" rtl="0" algn="l">
              <a:lnSpc>
                <a:spcPct val="90000"/>
              </a:lnSpc>
              <a:spcBef>
                <a:spcPts val="1000"/>
              </a:spcBef>
              <a:spcAft>
                <a:spcPts val="0"/>
              </a:spcAft>
              <a:buClr>
                <a:schemeClr val="dk1"/>
              </a:buClr>
              <a:buSzPts val="1800"/>
              <a:buFont typeface="Noto Sans Symbols"/>
              <a:buChar char="▪"/>
            </a:pPr>
            <a:r>
              <a:rPr lang="en" sz="1800"/>
              <a:t>Mittelstadt, B. D., Allo, P., Taddeo, M., Wachter, S., &amp; Floridi, L. (2016). The ethics of algorithms: Mapping the debate. </a:t>
            </a:r>
            <a:r>
              <a:rPr i="1" lang="en" sz="1800"/>
              <a:t>Big Data &amp; Society</a:t>
            </a:r>
            <a:r>
              <a:rPr lang="en" sz="1800"/>
              <a:t>, </a:t>
            </a:r>
            <a:r>
              <a:rPr i="1" lang="en" sz="1800"/>
              <a:t>3</a:t>
            </a:r>
            <a:r>
              <a:rPr lang="en" sz="1800"/>
              <a:t>(2), 205395171667967. Retrieved from </a:t>
            </a:r>
            <a:br>
              <a:rPr lang="en" sz="1800"/>
            </a:br>
            <a:r>
              <a:rPr lang="en" sz="1800" u="sng">
                <a:solidFill>
                  <a:schemeClr val="hlink"/>
                </a:solidFill>
                <a:hlinkClick r:id="rId4"/>
              </a:rPr>
              <a:t>https://journals.sagepub.com/doi/pdf/10.1177/2053951716679679</a:t>
            </a:r>
            <a:endParaRPr/>
          </a:p>
          <a:p>
            <a:pPr indent="0" lvl="0" marL="0" rtl="0" algn="l">
              <a:lnSpc>
                <a:spcPct val="90000"/>
              </a:lnSpc>
              <a:spcBef>
                <a:spcPts val="1000"/>
              </a:spcBef>
              <a:spcAft>
                <a:spcPts val="0"/>
              </a:spcAft>
              <a:buClr>
                <a:schemeClr val="dk1"/>
              </a:buClr>
              <a:buSzPts val="1800"/>
              <a:buNone/>
            </a:pPr>
            <a:r>
              <a:t/>
            </a:r>
            <a:endParaRPr sz="1800"/>
          </a:p>
          <a:p>
            <a:pPr indent="-179070" lvl="0" marL="179070" rtl="0" algn="l">
              <a:lnSpc>
                <a:spcPct val="90000"/>
              </a:lnSpc>
              <a:spcBef>
                <a:spcPts val="1000"/>
              </a:spcBef>
              <a:spcAft>
                <a:spcPts val="0"/>
              </a:spcAft>
              <a:buClr>
                <a:schemeClr val="dk1"/>
              </a:buClr>
              <a:buSzPts val="1800"/>
              <a:buFont typeface="Noto Sans Symbols"/>
              <a:buChar char="▪"/>
            </a:pPr>
            <a:r>
              <a:rPr lang="en" sz="1800"/>
              <a:t>Zweig, K. A. (2019). </a:t>
            </a:r>
            <a:r>
              <a:rPr i="1" lang="en" sz="1800"/>
              <a:t>Ein Algorithmus hat kein Taktgefühl: wo Künstliche Intelligenz sich irrt, warum uns das betrifft und was wir dagegen tun können</a:t>
            </a:r>
            <a:r>
              <a:rPr lang="en" sz="1800"/>
              <a:t>. München: Heyne.</a:t>
            </a:r>
            <a:endParaRPr sz="1600"/>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sp>
        <p:nvSpPr>
          <p:cNvPr id="606" name="Google Shape;606;p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
              <a:t>Literature –  Ethics in NLP </a:t>
            </a:r>
            <a:endParaRPr/>
          </a:p>
        </p:txBody>
      </p:sp>
      <p:sp>
        <p:nvSpPr>
          <p:cNvPr id="607" name="Google Shape;607;p63"/>
          <p:cNvSpPr txBox="1"/>
          <p:nvPr>
            <p:ph idx="1" type="body"/>
          </p:nvPr>
        </p:nvSpPr>
        <p:spPr>
          <a:xfrm>
            <a:off x="838200" y="1825625"/>
            <a:ext cx="10515600" cy="4113900"/>
          </a:xfrm>
          <a:prstGeom prst="rect">
            <a:avLst/>
          </a:prstGeom>
          <a:noFill/>
          <a:ln>
            <a:noFill/>
          </a:ln>
        </p:spPr>
        <p:txBody>
          <a:bodyPr anchorCtr="0" anchor="t" bIns="45700" lIns="91425" spcFirstLastPara="1" rIns="91425" wrap="square" tIns="45700">
            <a:spAutoFit/>
          </a:bodyPr>
          <a:lstStyle/>
          <a:p>
            <a:pPr indent="0" lvl="0" marL="0" rtl="0" algn="l">
              <a:lnSpc>
                <a:spcPct val="90000"/>
              </a:lnSpc>
              <a:spcBef>
                <a:spcPts val="0"/>
              </a:spcBef>
              <a:spcAft>
                <a:spcPts val="0"/>
              </a:spcAft>
              <a:buClr>
                <a:schemeClr val="dk1"/>
              </a:buClr>
              <a:buSzPts val="2800"/>
              <a:buNone/>
            </a:pPr>
            <a:r>
              <a:rPr b="1" lang="en"/>
              <a:t>Bias</a:t>
            </a:r>
            <a:endParaRPr/>
          </a:p>
          <a:p>
            <a:pPr indent="-179070" lvl="0" marL="179070" rtl="0" algn="l">
              <a:lnSpc>
                <a:spcPct val="90000"/>
              </a:lnSpc>
              <a:spcBef>
                <a:spcPts val="1000"/>
              </a:spcBef>
              <a:spcAft>
                <a:spcPts val="0"/>
              </a:spcAft>
              <a:buClr>
                <a:schemeClr val="dk1"/>
              </a:buClr>
              <a:buSzPts val="1800"/>
              <a:buChar char="•"/>
            </a:pPr>
            <a:r>
              <a:rPr lang="en" sz="1800"/>
              <a:t>Tatman, R. (2017). Gender and Dialect Bias in YouTube's Automatic Captions. In D. Hovy, S. Spruit, M. Mitchell, E. M. Bender, M. Strube, &amp; H. Wallach (Chairs), Proceedings of the First ACL Workshop on Ethics in Natural Language Processing. Retrieved from </a:t>
            </a:r>
            <a:r>
              <a:rPr lang="en" sz="1800" u="sng">
                <a:solidFill>
                  <a:schemeClr val="hlink"/>
                </a:solidFill>
                <a:hlinkClick r:id="rId3"/>
              </a:rPr>
              <a:t>https://www.aclweb.org/anthology/W17-1606.pdf</a:t>
            </a:r>
            <a:endParaRPr/>
          </a:p>
          <a:p>
            <a:pPr indent="-64770" lvl="0" marL="179070" rtl="0" algn="l">
              <a:lnSpc>
                <a:spcPct val="90000"/>
              </a:lnSpc>
              <a:spcBef>
                <a:spcPts val="1000"/>
              </a:spcBef>
              <a:spcAft>
                <a:spcPts val="0"/>
              </a:spcAft>
              <a:buClr>
                <a:schemeClr val="dk1"/>
              </a:buClr>
              <a:buSzPts val="1800"/>
              <a:buNone/>
            </a:pPr>
            <a:r>
              <a:t/>
            </a:r>
            <a:endParaRPr sz="1800"/>
          </a:p>
          <a:p>
            <a:pPr indent="-179070" lvl="0" marL="179070" rtl="0" algn="l">
              <a:lnSpc>
                <a:spcPct val="90000"/>
              </a:lnSpc>
              <a:spcBef>
                <a:spcPts val="1000"/>
              </a:spcBef>
              <a:spcAft>
                <a:spcPts val="0"/>
              </a:spcAft>
              <a:buClr>
                <a:schemeClr val="dk1"/>
              </a:buClr>
              <a:buSzPts val="1800"/>
              <a:buChar char="•"/>
            </a:pPr>
            <a:r>
              <a:rPr lang="en" sz="1800"/>
              <a:t>Prates, M. O. R., Avelar, P. H., &amp; Lamb, L. C. (2019). Assessing gender bias in machine translation: A case study with Google Translate. Neural Computing and Applications, 14(1). Retrieved from </a:t>
            </a:r>
            <a:r>
              <a:rPr lang="en" sz="1800" u="sng">
                <a:solidFill>
                  <a:schemeClr val="hlink"/>
                </a:solidFill>
                <a:hlinkClick r:id="rId4"/>
              </a:rPr>
              <a:t>https://arxiv.org/pdf/1809.02208.pdf</a:t>
            </a:r>
            <a:r>
              <a:rPr lang="en" sz="1800"/>
              <a:t> </a:t>
            </a:r>
            <a:endParaRPr sz="1800"/>
          </a:p>
          <a:p>
            <a:pPr indent="-64770" lvl="0" marL="179070" rtl="0" algn="l">
              <a:lnSpc>
                <a:spcPct val="90000"/>
              </a:lnSpc>
              <a:spcBef>
                <a:spcPts val="1000"/>
              </a:spcBef>
              <a:spcAft>
                <a:spcPts val="0"/>
              </a:spcAft>
              <a:buClr>
                <a:schemeClr val="dk1"/>
              </a:buClr>
              <a:buSzPts val="1800"/>
              <a:buNone/>
            </a:pPr>
            <a:r>
              <a:t/>
            </a:r>
            <a:endParaRPr sz="1800"/>
          </a:p>
          <a:p>
            <a:pPr indent="-179070" lvl="0" marL="179070" rtl="0" algn="l">
              <a:lnSpc>
                <a:spcPct val="90000"/>
              </a:lnSpc>
              <a:spcBef>
                <a:spcPts val="1000"/>
              </a:spcBef>
              <a:spcAft>
                <a:spcPts val="0"/>
              </a:spcAft>
              <a:buClr>
                <a:schemeClr val="dk1"/>
              </a:buClr>
              <a:buSzPts val="1800"/>
              <a:buChar char="•"/>
            </a:pPr>
            <a:r>
              <a:rPr lang="en" sz="1800"/>
              <a:t>Stanovsky, G., Smith, N. A., &amp; Zettlemoyer, L. (2019). Evaluating Gender Bias in Machine Translation. In Proceedings of the 57th Annual Meeting of the Association for Computational Linguistics. Retrieved from </a:t>
            </a:r>
            <a:r>
              <a:rPr lang="en" sz="1800" u="sng">
                <a:solidFill>
                  <a:schemeClr val="hlink"/>
                </a:solidFill>
                <a:hlinkClick r:id="rId5"/>
              </a:rPr>
              <a:t>https://www.aclweb.org/anthology/P19-1164.pdf</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p6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
              <a:t>Literature –  Ethics in NLP </a:t>
            </a:r>
            <a:endParaRPr/>
          </a:p>
        </p:txBody>
      </p:sp>
      <p:sp>
        <p:nvSpPr>
          <p:cNvPr id="613" name="Google Shape;613;p6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
              <a:t>Bias</a:t>
            </a:r>
            <a:endParaRPr/>
          </a:p>
          <a:p>
            <a:pPr indent="-179070" lvl="0" marL="179070" rtl="0" algn="l">
              <a:lnSpc>
                <a:spcPct val="90000"/>
              </a:lnSpc>
              <a:spcBef>
                <a:spcPts val="1000"/>
              </a:spcBef>
              <a:spcAft>
                <a:spcPts val="0"/>
              </a:spcAft>
              <a:buClr>
                <a:schemeClr val="dk1"/>
              </a:buClr>
              <a:buSzPts val="1800"/>
              <a:buChar char="•"/>
            </a:pPr>
            <a:r>
              <a:rPr lang="en" sz="1800"/>
              <a:t>Davidson, T., Bhattacharya, D., &amp; Weber, I. (2019). Racial Bias in Hate Speech and Abusive Language Detection Datasets. In Proceedings of the Third Workshop on Abusive Language Online (pp. 25–35). Association for Computational Linguistics. Retrieved from </a:t>
            </a:r>
            <a:r>
              <a:rPr lang="en" sz="1800" u="sng">
                <a:solidFill>
                  <a:schemeClr val="hlink"/>
                </a:solidFill>
                <a:hlinkClick r:id="rId3"/>
              </a:rPr>
              <a:t>https://www.aclweb.org/anthology/W19-3504.pdf</a:t>
            </a:r>
            <a:r>
              <a:rPr lang="en" sz="1800"/>
              <a:t> </a:t>
            </a:r>
            <a:endParaRPr sz="1800"/>
          </a:p>
          <a:p>
            <a:pPr indent="-64770" lvl="0" marL="179070" rtl="0" algn="l">
              <a:lnSpc>
                <a:spcPct val="90000"/>
              </a:lnSpc>
              <a:spcBef>
                <a:spcPts val="1000"/>
              </a:spcBef>
              <a:spcAft>
                <a:spcPts val="0"/>
              </a:spcAft>
              <a:buClr>
                <a:schemeClr val="dk1"/>
              </a:buClr>
              <a:buSzPts val="1800"/>
              <a:buNone/>
            </a:pPr>
            <a:r>
              <a:t/>
            </a:r>
            <a:endParaRPr sz="1800"/>
          </a:p>
          <a:p>
            <a:pPr indent="-179070" lvl="0" marL="179070" rtl="0" algn="l">
              <a:lnSpc>
                <a:spcPct val="90000"/>
              </a:lnSpc>
              <a:spcBef>
                <a:spcPts val="1000"/>
              </a:spcBef>
              <a:spcAft>
                <a:spcPts val="0"/>
              </a:spcAft>
              <a:buClr>
                <a:schemeClr val="dk1"/>
              </a:buClr>
              <a:buSzPts val="1800"/>
              <a:buChar char="•"/>
            </a:pPr>
            <a:r>
              <a:rPr lang="en" sz="1800"/>
              <a:t>Sap, M., Card, D., Gabriel, S., Choi, Y., &amp; Smith, N. A. (2019). The Risk of Racial Bias in Hate Speech Detection. In Proceedings of the 57th Annual Meeting of the Association for Computational Linguistics (pp. 1668–1678). Association for Computational Linguistics. Retrieved from </a:t>
            </a:r>
            <a:r>
              <a:rPr lang="en" sz="1800" u="sng">
                <a:solidFill>
                  <a:schemeClr val="hlink"/>
                </a:solidFill>
                <a:hlinkClick r:id="rId4"/>
              </a:rPr>
              <a:t>https://www.aclweb.org/anthology/P19-1163.pdf</a:t>
            </a:r>
            <a:endParaRPr sz="1800"/>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6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
              <a:t>Literature –  Ethics in NLP </a:t>
            </a:r>
            <a:endParaRPr/>
          </a:p>
        </p:txBody>
      </p:sp>
      <p:sp>
        <p:nvSpPr>
          <p:cNvPr id="619" name="Google Shape;619;p6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fontScale="77500" lnSpcReduction="10000"/>
          </a:bodyPr>
          <a:lstStyle/>
          <a:p>
            <a:pPr indent="0" lvl="0" marL="0" rtl="0" algn="l">
              <a:lnSpc>
                <a:spcPct val="90000"/>
              </a:lnSpc>
              <a:spcBef>
                <a:spcPts val="0"/>
              </a:spcBef>
              <a:spcAft>
                <a:spcPts val="0"/>
              </a:spcAft>
              <a:buClr>
                <a:schemeClr val="dk1"/>
              </a:buClr>
              <a:buSzPct val="100000"/>
              <a:buNone/>
            </a:pPr>
            <a:r>
              <a:rPr b="1" lang="en"/>
              <a:t>Bias</a:t>
            </a:r>
            <a:endParaRPr/>
          </a:p>
          <a:p>
            <a:pPr indent="-317182" lvl="0" marL="342900" rtl="0" algn="l">
              <a:lnSpc>
                <a:spcPct val="90000"/>
              </a:lnSpc>
              <a:spcBef>
                <a:spcPts val="1000"/>
              </a:spcBef>
              <a:spcAft>
                <a:spcPts val="0"/>
              </a:spcAft>
              <a:buClr>
                <a:schemeClr val="dk1"/>
              </a:buClr>
              <a:buSzPct val="100000"/>
              <a:buChar char="•"/>
            </a:pPr>
            <a:r>
              <a:rPr lang="en" sz="1800"/>
              <a:t>Bolukbasi, T., Chang, K.-W., Zou, J., Saligrama, V., &amp; Kalai, A. (2016). Man is to Computer Programmer as Woman is to Homemaker? Debiasing Word Embeddings. In Proceedings of the 30th International Conference on Neural Information Processing Systems. Retrieved from </a:t>
            </a:r>
            <a:r>
              <a:rPr lang="en" sz="1800" u="sng">
                <a:solidFill>
                  <a:schemeClr val="hlink"/>
                </a:solidFill>
                <a:hlinkClick r:id="rId3"/>
              </a:rPr>
              <a:t>http://papers.nips.cc/paper/6228-man-is-to-computer-programmer-as-woman-is-to-homemaker-debiasing-word-embeddings.pdf</a:t>
            </a:r>
            <a:endParaRPr sz="1800"/>
          </a:p>
          <a:p>
            <a:pPr indent="-228600" lvl="0" marL="342900" rtl="0" algn="l">
              <a:lnSpc>
                <a:spcPct val="90000"/>
              </a:lnSpc>
              <a:spcBef>
                <a:spcPts val="1000"/>
              </a:spcBef>
              <a:spcAft>
                <a:spcPts val="0"/>
              </a:spcAft>
              <a:buClr>
                <a:schemeClr val="dk1"/>
              </a:buClr>
              <a:buSzPct val="100000"/>
              <a:buNone/>
            </a:pPr>
            <a:r>
              <a:t/>
            </a:r>
            <a:endParaRPr sz="1800"/>
          </a:p>
          <a:p>
            <a:pPr indent="-317182" lvl="0" marL="342900" rtl="0" algn="l">
              <a:lnSpc>
                <a:spcPct val="90000"/>
              </a:lnSpc>
              <a:spcBef>
                <a:spcPts val="1000"/>
              </a:spcBef>
              <a:spcAft>
                <a:spcPts val="0"/>
              </a:spcAft>
              <a:buClr>
                <a:schemeClr val="dk1"/>
              </a:buClr>
              <a:buSzPct val="100000"/>
              <a:buChar char="•"/>
            </a:pPr>
            <a:r>
              <a:rPr lang="en" sz="1800"/>
              <a:t>Caliskan, A., Bryson, J. J., &amp; Narayanan, A. (2017). Semantics derived automatically from language corpora contain human-like biases. Science (New York, N.Y.), 356(6334), 183–186. Retrieved from </a:t>
            </a:r>
            <a:r>
              <a:rPr lang="en" sz="1800" u="sng">
                <a:solidFill>
                  <a:schemeClr val="hlink"/>
                </a:solidFill>
                <a:hlinkClick r:id="rId4"/>
              </a:rPr>
              <a:t>https://arxiv.org/pdf/1608.07187.pdf</a:t>
            </a:r>
            <a:endParaRPr sz="1800"/>
          </a:p>
          <a:p>
            <a:pPr indent="0" lvl="0" marL="0" rtl="0" algn="l">
              <a:lnSpc>
                <a:spcPct val="90000"/>
              </a:lnSpc>
              <a:spcBef>
                <a:spcPts val="1000"/>
              </a:spcBef>
              <a:spcAft>
                <a:spcPts val="0"/>
              </a:spcAft>
              <a:buNone/>
            </a:pPr>
            <a:r>
              <a:t/>
            </a:r>
            <a:endParaRPr sz="1800"/>
          </a:p>
          <a:p>
            <a:pPr indent="-260032" lvl="0" marL="285750" rtl="0" algn="l">
              <a:spcBef>
                <a:spcPts val="1000"/>
              </a:spcBef>
              <a:spcAft>
                <a:spcPts val="0"/>
              </a:spcAft>
              <a:buSzPct val="100000"/>
              <a:buChar char="•"/>
            </a:pPr>
            <a:r>
              <a:rPr lang="en" sz="1800"/>
              <a:t>Sheng, E., Chang, K.-W., Natarajan, P., &amp; Peng, N. (2019). The Woman Worked as a Babysitter: On Biases in Language Generation. In Proceedings of the 2019 Conference on Empirical Methods in Natural Language Processing and the 9th International Joint Conference on Natural Language Processing (EMNLP-IJCNLP) (pp. 3405–3410). Association for Computational Linguistics. Retrieved from </a:t>
            </a:r>
            <a:r>
              <a:rPr lang="en" sz="1800" u="sng">
                <a:solidFill>
                  <a:schemeClr val="hlink"/>
                </a:solidFill>
                <a:hlinkClick r:id="rId5"/>
              </a:rPr>
              <a:t>https://www.aclweb.org/anthology/D19-1339.pdf</a:t>
            </a:r>
            <a:endParaRPr/>
          </a:p>
          <a:p>
            <a:pPr indent="0" lvl="0" marL="0" rtl="0" algn="l">
              <a:lnSpc>
                <a:spcPct val="90000"/>
              </a:lnSpc>
              <a:spcBef>
                <a:spcPts val="1000"/>
              </a:spcBef>
              <a:spcAft>
                <a:spcPts val="0"/>
              </a:spcAft>
              <a:buClr>
                <a:schemeClr val="dk1"/>
              </a:buClr>
              <a:buSzPct val="100000"/>
              <a:buNone/>
            </a:pPr>
            <a:r>
              <a:t/>
            </a:r>
            <a:endParaRPr sz="1800"/>
          </a:p>
          <a:p>
            <a:pPr indent="-260032" lvl="0" marL="285750" rtl="0" algn="l">
              <a:spcBef>
                <a:spcPts val="1000"/>
              </a:spcBef>
              <a:spcAft>
                <a:spcPts val="0"/>
              </a:spcAft>
              <a:buSzPct val="100000"/>
              <a:buChar char="•"/>
            </a:pPr>
            <a:r>
              <a:rPr lang="en" sz="1800"/>
              <a:t>Zhao, J., Wang, T., Yatskar, M., Ordonez, V., &amp; Chang, K.-W. (2017). Men Also Like Shopping: Reducing Gender Bias Amplification using Corpus-level Constraints. In Proceedings of the 2017 Conference on Empirical Methods in Natural Language Processing (pp. 2979–2989). Association for Computational Linguistics. Retrieved from </a:t>
            </a:r>
            <a:r>
              <a:rPr lang="en" sz="1800" u="sng">
                <a:solidFill>
                  <a:schemeClr val="hlink"/>
                </a:solidFill>
                <a:hlinkClick r:id="rId6"/>
              </a:rPr>
              <a:t>https://www.aclweb.org/anthology/D17-1323.pdf</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3" name="Shape 623"/>
        <p:cNvGrpSpPr/>
        <p:nvPr/>
      </p:nvGrpSpPr>
      <p:grpSpPr>
        <a:xfrm>
          <a:off x="0" y="0"/>
          <a:ext cx="0" cy="0"/>
          <a:chOff x="0" y="0"/>
          <a:chExt cx="0" cy="0"/>
        </a:xfrm>
      </p:grpSpPr>
      <p:sp>
        <p:nvSpPr>
          <p:cNvPr id="624" name="Google Shape;624;p6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
              <a:t>Literature –  Ethics in NLP </a:t>
            </a:r>
            <a:endParaRPr/>
          </a:p>
        </p:txBody>
      </p:sp>
      <p:sp>
        <p:nvSpPr>
          <p:cNvPr id="625" name="Google Shape;625;p6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
              <a:t>Fairness</a:t>
            </a:r>
            <a:endParaRPr/>
          </a:p>
          <a:p>
            <a:pPr indent="-342900" lvl="0" marL="342900" rtl="0" algn="l">
              <a:lnSpc>
                <a:spcPct val="90000"/>
              </a:lnSpc>
              <a:spcBef>
                <a:spcPts val="1000"/>
              </a:spcBef>
              <a:spcAft>
                <a:spcPts val="0"/>
              </a:spcAft>
              <a:buClr>
                <a:schemeClr val="dk1"/>
              </a:buClr>
              <a:buSzPts val="1800"/>
              <a:buChar char="•"/>
            </a:pPr>
            <a:r>
              <a:rPr lang="en" sz="1800"/>
              <a:t>Loukina, A., Madnani, N., &amp; Zechner, K. (2019). The many dimensions of algorithmic fairness in educational applications. In Proceedings of the Fourteenth Workshop on Innovative Use of NLP for Building Educational Applications (pp. 1–10). Association for Computational Linguistics. Retrieved from </a:t>
            </a:r>
            <a:r>
              <a:rPr lang="en" sz="1800" u="sng">
                <a:solidFill>
                  <a:schemeClr val="hlink"/>
                </a:solidFill>
                <a:hlinkClick r:id="rId3"/>
              </a:rPr>
              <a:t>https://www.aclweb.org/anthology/W19-4401.pdf</a:t>
            </a:r>
            <a:endParaRPr sz="1800"/>
          </a:p>
          <a:p>
            <a:pPr indent="0" lvl="0" marL="0" rtl="0" algn="l">
              <a:lnSpc>
                <a:spcPct val="90000"/>
              </a:lnSpc>
              <a:spcBef>
                <a:spcPts val="1000"/>
              </a:spcBef>
              <a:spcAft>
                <a:spcPts val="0"/>
              </a:spcAft>
              <a:buNone/>
            </a:pPr>
            <a:r>
              <a:t/>
            </a:r>
            <a:endParaRPr sz="1800"/>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1800"/>
              <a:buNone/>
            </a:pPr>
            <a:r>
              <a:t/>
            </a:r>
            <a:endParaRPr sz="1800"/>
          </a:p>
          <a:p>
            <a:pPr indent="0" lvl="0" marL="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9" name="Shape 629"/>
        <p:cNvGrpSpPr/>
        <p:nvPr/>
      </p:nvGrpSpPr>
      <p:grpSpPr>
        <a:xfrm>
          <a:off x="0" y="0"/>
          <a:ext cx="0" cy="0"/>
          <a:chOff x="0" y="0"/>
          <a:chExt cx="0" cy="0"/>
        </a:xfrm>
      </p:grpSpPr>
      <p:sp>
        <p:nvSpPr>
          <p:cNvPr id="630" name="Google Shape;630;p6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
              <a:t>Literature –  Ethics in NLP </a:t>
            </a:r>
            <a:endParaRPr/>
          </a:p>
        </p:txBody>
      </p:sp>
      <p:sp>
        <p:nvSpPr>
          <p:cNvPr id="631" name="Google Shape;631;p67"/>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Clr>
                <a:schemeClr val="dk1"/>
              </a:buClr>
              <a:buSzPts val="2800"/>
              <a:buNone/>
            </a:pPr>
            <a:r>
              <a:rPr b="1" lang="en"/>
              <a:t>Gender Stereotypes</a:t>
            </a:r>
            <a:endParaRPr/>
          </a:p>
          <a:p>
            <a:pPr indent="-179070" lvl="0" marL="179070" rtl="0" algn="l">
              <a:lnSpc>
                <a:spcPct val="90000"/>
              </a:lnSpc>
              <a:spcBef>
                <a:spcPts val="1000"/>
              </a:spcBef>
              <a:spcAft>
                <a:spcPts val="0"/>
              </a:spcAft>
              <a:buClr>
                <a:schemeClr val="dk1"/>
              </a:buClr>
              <a:buSzPts val="1800"/>
              <a:buChar char="•"/>
            </a:pPr>
            <a:r>
              <a:rPr lang="en" sz="1800"/>
              <a:t>Bhaskaran, J., &amp; Bhallamudi, I. (2019). Good Secretaries, Bad Truck Drivers? Occupational Gender Stereotypes in Sentiment Analysis. In Proceedings of the First Workshop on Gender Bias in Natural Language Processing (pp. 62–68). Association for Computational Linguistics. Retrieved from </a:t>
            </a:r>
            <a:r>
              <a:rPr lang="en" sz="1800" u="sng">
                <a:solidFill>
                  <a:schemeClr val="hlink"/>
                </a:solidFill>
                <a:hlinkClick r:id="rId3"/>
              </a:rPr>
              <a:t>https://www.aclweb.org/anthology/W19-3809.pdf</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18"/>
          <p:cNvSpPr txBox="1"/>
          <p:nvPr>
            <p:ph type="title"/>
          </p:nvPr>
        </p:nvSpPr>
        <p:spPr>
          <a:xfrm>
            <a:off x="839788"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What is Ethics?</a:t>
            </a:r>
            <a:endParaRPr/>
          </a:p>
        </p:txBody>
      </p:sp>
      <p:sp>
        <p:nvSpPr>
          <p:cNvPr id="137" name="Google Shape;137;p18"/>
          <p:cNvSpPr txBox="1"/>
          <p:nvPr>
            <p:ph idx="2" type="body"/>
          </p:nvPr>
        </p:nvSpPr>
        <p:spPr>
          <a:xfrm>
            <a:off x="839800" y="1918925"/>
            <a:ext cx="5157900" cy="4020900"/>
          </a:xfrm>
          <a:prstGeom prst="rect">
            <a:avLst/>
          </a:prstGeom>
          <a:solidFill>
            <a:srgbClr val="FCE5CD"/>
          </a:solidFill>
        </p:spPr>
        <p:txBody>
          <a:bodyPr anchorCtr="0" anchor="t" bIns="45700" lIns="91425" spcFirstLastPara="1" rIns="91425" wrap="square" tIns="45700">
            <a:normAutofit/>
          </a:bodyPr>
          <a:lstStyle/>
          <a:p>
            <a:pPr indent="0" lvl="0" marL="0" rtl="0" algn="l">
              <a:spcBef>
                <a:spcPts val="1000"/>
              </a:spcBef>
              <a:spcAft>
                <a:spcPts val="0"/>
              </a:spcAft>
              <a:buNone/>
            </a:pPr>
            <a:r>
              <a:rPr b="1" lang="en" sz="3200"/>
              <a:t>Branch of Philosophy</a:t>
            </a:r>
            <a:endParaRPr/>
          </a:p>
          <a:p>
            <a:pPr indent="0" lvl="0" marL="0" rtl="0" algn="l">
              <a:spcBef>
                <a:spcPts val="1000"/>
              </a:spcBef>
              <a:spcAft>
                <a:spcPts val="0"/>
              </a:spcAft>
              <a:buNone/>
            </a:pPr>
            <a:r>
              <a:rPr lang="en"/>
              <a:t>Ethics is the </a:t>
            </a:r>
            <a:r>
              <a:rPr b="1" lang="en">
                <a:latin typeface="Helvetica Neue"/>
                <a:ea typeface="Helvetica Neue"/>
                <a:cs typeface="Helvetica Neue"/>
                <a:sym typeface="Helvetica Neue"/>
              </a:rPr>
              <a:t>philosophical</a:t>
            </a:r>
            <a:r>
              <a:rPr b="1" lang="en"/>
              <a:t> </a:t>
            </a:r>
            <a:r>
              <a:rPr b="1" lang="en">
                <a:latin typeface="Helvetica Neue"/>
                <a:ea typeface="Helvetica Neue"/>
                <a:cs typeface="Helvetica Neue"/>
                <a:sym typeface="Helvetica Neue"/>
              </a:rPr>
              <a:t>study of morality</a:t>
            </a:r>
            <a:r>
              <a:rPr lang="en"/>
              <a:t>. It is the study of what are good and bad ends to pursue in life and what is </a:t>
            </a:r>
            <a:r>
              <a:rPr b="1" lang="en">
                <a:latin typeface="Helvetica Neue"/>
                <a:ea typeface="Helvetica Neue"/>
                <a:cs typeface="Helvetica Neue"/>
                <a:sym typeface="Helvetica Neue"/>
              </a:rPr>
              <a:t>right</a:t>
            </a:r>
            <a:r>
              <a:rPr lang="en"/>
              <a:t> and </a:t>
            </a:r>
            <a:r>
              <a:rPr b="1" lang="en">
                <a:latin typeface="Helvetica Neue"/>
                <a:ea typeface="Helvetica Neue"/>
                <a:cs typeface="Helvetica Neue"/>
                <a:sym typeface="Helvetica Neue"/>
              </a:rPr>
              <a:t>wrong</a:t>
            </a:r>
            <a:r>
              <a:rPr lang="en"/>
              <a:t> to do in the conduct of life. It </a:t>
            </a:r>
            <a:r>
              <a:rPr lang="en"/>
              <a:t>is [...] primarily a </a:t>
            </a:r>
            <a:r>
              <a:rPr b="1" lang="en">
                <a:latin typeface="Helvetica Neue"/>
                <a:ea typeface="Helvetica Neue"/>
                <a:cs typeface="Helvetica Neue"/>
                <a:sym typeface="Helvetica Neue"/>
              </a:rPr>
              <a:t>practical</a:t>
            </a:r>
            <a:r>
              <a:rPr b="1" lang="en"/>
              <a:t> </a:t>
            </a:r>
            <a:r>
              <a:rPr lang="en"/>
              <a:t>discipline. </a:t>
            </a:r>
            <a:endParaRPr/>
          </a:p>
          <a:p>
            <a:pPr indent="0" lvl="0" marL="0" rtl="0" algn="r">
              <a:spcBef>
                <a:spcPts val="1000"/>
              </a:spcBef>
              <a:spcAft>
                <a:spcPts val="0"/>
              </a:spcAft>
              <a:buClr>
                <a:schemeClr val="dk1"/>
              </a:buClr>
              <a:buSzPts val="1100"/>
              <a:buFont typeface="Arial"/>
              <a:buNone/>
            </a:pPr>
            <a:r>
              <a:rPr lang="en" sz="2500"/>
              <a:t>(Deigh, 2010, p. 7)</a:t>
            </a:r>
            <a:endParaRPr/>
          </a:p>
        </p:txBody>
      </p:sp>
      <p:sp>
        <p:nvSpPr>
          <p:cNvPr id="138" name="Google Shape;138;p18"/>
          <p:cNvSpPr txBox="1"/>
          <p:nvPr>
            <p:ph idx="4" type="body"/>
          </p:nvPr>
        </p:nvSpPr>
        <p:spPr>
          <a:xfrm>
            <a:off x="6461700" y="1920375"/>
            <a:ext cx="5183100" cy="2926800"/>
          </a:xfrm>
          <a:prstGeom prst="rect">
            <a:avLst/>
          </a:prstGeom>
          <a:solidFill>
            <a:srgbClr val="D9D2E9"/>
          </a:solidFill>
        </p:spPr>
        <p:txBody>
          <a:bodyPr anchorCtr="0" anchor="t" bIns="45700" lIns="91425" spcFirstLastPara="1" rIns="91425" wrap="square" tIns="45700">
            <a:normAutofit/>
          </a:bodyPr>
          <a:lstStyle/>
          <a:p>
            <a:pPr indent="0" lvl="0" marL="0" rtl="0" algn="l">
              <a:spcBef>
                <a:spcPts val="1000"/>
              </a:spcBef>
              <a:spcAft>
                <a:spcPts val="0"/>
              </a:spcAft>
              <a:buNone/>
            </a:pPr>
            <a:r>
              <a:rPr b="1" lang="en" sz="3100"/>
              <a:t>Synonym for Moral Code</a:t>
            </a:r>
            <a:endParaRPr/>
          </a:p>
          <a:p>
            <a:pPr indent="0" lvl="0" marL="0" rtl="0" algn="l">
              <a:spcBef>
                <a:spcPts val="1000"/>
              </a:spcBef>
              <a:spcAft>
                <a:spcPts val="0"/>
              </a:spcAft>
              <a:buNone/>
            </a:pPr>
            <a:r>
              <a:rPr lang="en"/>
              <a:t>Sometimes “ethics” is used to refer to the </a:t>
            </a:r>
            <a:r>
              <a:rPr b="1" lang="en">
                <a:latin typeface="Helvetica Neue"/>
                <a:ea typeface="Helvetica Neue"/>
                <a:cs typeface="Helvetica Neue"/>
                <a:sym typeface="Helvetica Neue"/>
              </a:rPr>
              <a:t>moral code</a:t>
            </a:r>
            <a:r>
              <a:rPr lang="en"/>
              <a:t> or system of a particular tradition.</a:t>
            </a:r>
            <a:endParaRPr/>
          </a:p>
          <a:p>
            <a:pPr indent="0" lvl="0" marL="0" rtl="0" algn="l">
              <a:spcBef>
                <a:spcPts val="1000"/>
              </a:spcBef>
              <a:spcAft>
                <a:spcPts val="0"/>
              </a:spcAft>
              <a:buNone/>
            </a:pPr>
            <a:r>
              <a:rPr lang="en">
                <a:solidFill>
                  <a:srgbClr val="980000"/>
                </a:solidFill>
              </a:rPr>
              <a:t>Examples: Christian ethics, professional ethics</a:t>
            </a:r>
            <a:endParaRPr>
              <a:solidFill>
                <a:srgbClr val="980000"/>
              </a:solidFill>
            </a:endParaRPr>
          </a:p>
        </p:txBody>
      </p:sp>
      <p:sp>
        <p:nvSpPr>
          <p:cNvPr id="139" name="Google Shape;139;p18"/>
          <p:cNvSpPr txBox="1"/>
          <p:nvPr/>
        </p:nvSpPr>
        <p:spPr>
          <a:xfrm>
            <a:off x="6437400" y="5229125"/>
            <a:ext cx="5359800" cy="932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Clr>
                <a:schemeClr val="dk1"/>
              </a:buClr>
              <a:buSzPts val="1100"/>
              <a:buFont typeface="Arial"/>
              <a:buNone/>
            </a:pPr>
            <a:r>
              <a:rPr lang="en" sz="2700">
                <a:solidFill>
                  <a:srgbClr val="4A86E8"/>
                </a:solidFill>
                <a:latin typeface="Calibri"/>
                <a:ea typeface="Calibri"/>
                <a:cs typeface="Calibri"/>
                <a:sym typeface="Calibri"/>
              </a:rPr>
              <a:t>How do these meanings relate to </a:t>
            </a:r>
            <a:r>
              <a:rPr lang="en" sz="2700">
                <a:solidFill>
                  <a:srgbClr val="4A86E8"/>
                </a:solidFill>
                <a:latin typeface="Calibri"/>
                <a:ea typeface="Calibri"/>
                <a:cs typeface="Calibri"/>
                <a:sym typeface="Calibri"/>
              </a:rPr>
              <a:t>“Ethics for NLP”?</a:t>
            </a:r>
            <a:endParaRPr sz="1300">
              <a:solidFill>
                <a:srgbClr val="4A86E8"/>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9"/>
          <p:cNvSpPr txBox="1"/>
          <p:nvPr>
            <p:ph type="title"/>
          </p:nvPr>
        </p:nvSpPr>
        <p:spPr>
          <a:xfrm>
            <a:off x="839788"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What is Morality?</a:t>
            </a:r>
            <a:endParaRPr/>
          </a:p>
        </p:txBody>
      </p:sp>
      <p:sp>
        <p:nvSpPr>
          <p:cNvPr id="146" name="Google Shape;146;p19"/>
          <p:cNvSpPr txBox="1"/>
          <p:nvPr>
            <p:ph idx="2" type="body"/>
          </p:nvPr>
        </p:nvSpPr>
        <p:spPr>
          <a:xfrm>
            <a:off x="839800" y="2378075"/>
            <a:ext cx="5157900" cy="2242800"/>
          </a:xfrm>
          <a:prstGeom prst="rect">
            <a:avLst/>
          </a:prstGeom>
          <a:solidFill>
            <a:srgbClr val="FFE599"/>
          </a:solidFill>
        </p:spPr>
        <p:txBody>
          <a:bodyPr anchorCtr="0" anchor="t" bIns="45700" lIns="91425" spcFirstLastPara="1" rIns="91425" wrap="square" tIns="45700">
            <a:normAutofit/>
          </a:bodyPr>
          <a:lstStyle/>
          <a:p>
            <a:pPr indent="0" lvl="0" marL="0" rtl="0" algn="l">
              <a:spcBef>
                <a:spcPts val="1000"/>
              </a:spcBef>
              <a:spcAft>
                <a:spcPts val="0"/>
              </a:spcAft>
              <a:buNone/>
            </a:pPr>
            <a:r>
              <a:rPr b="1" lang="en">
                <a:latin typeface="Helvetica Neue"/>
                <a:ea typeface="Helvetica Neue"/>
                <a:cs typeface="Helvetica Neue"/>
                <a:sym typeface="Helvetica Neue"/>
              </a:rPr>
              <a:t>Universal Concept</a:t>
            </a:r>
            <a:endParaRPr/>
          </a:p>
          <a:p>
            <a:pPr indent="0" lvl="0" marL="0" rtl="0" algn="l">
              <a:spcBef>
                <a:spcPts val="1000"/>
              </a:spcBef>
              <a:spcAft>
                <a:spcPts val="0"/>
              </a:spcAft>
              <a:buNone/>
            </a:pPr>
            <a:r>
              <a:rPr lang="en"/>
              <a:t>Universal ideal of what one ought to do or ought not to do, guided by reason / rational grounds.</a:t>
            </a:r>
            <a:endParaRPr/>
          </a:p>
        </p:txBody>
      </p:sp>
      <p:sp>
        <p:nvSpPr>
          <p:cNvPr id="147" name="Google Shape;147;p19"/>
          <p:cNvSpPr txBox="1"/>
          <p:nvPr>
            <p:ph idx="4" type="body"/>
          </p:nvPr>
        </p:nvSpPr>
        <p:spPr>
          <a:xfrm>
            <a:off x="6387125" y="1967700"/>
            <a:ext cx="5183100" cy="3083100"/>
          </a:xfrm>
          <a:prstGeom prst="rect">
            <a:avLst/>
          </a:prstGeom>
          <a:solidFill>
            <a:srgbClr val="D9EAD3"/>
          </a:solidFill>
        </p:spPr>
        <p:txBody>
          <a:bodyPr anchorCtr="0" anchor="t" bIns="45700" lIns="91425" spcFirstLastPara="1" rIns="91425" wrap="square" tIns="45700">
            <a:normAutofit/>
          </a:bodyPr>
          <a:lstStyle/>
          <a:p>
            <a:pPr indent="0" lvl="0" marL="0" rtl="0" algn="l">
              <a:spcBef>
                <a:spcPts val="1000"/>
              </a:spcBef>
              <a:spcAft>
                <a:spcPts val="0"/>
              </a:spcAft>
              <a:buNone/>
            </a:pPr>
            <a:r>
              <a:rPr b="1" lang="en">
                <a:latin typeface="Helvetica Neue"/>
                <a:ea typeface="Helvetica Neue"/>
                <a:cs typeface="Helvetica Neue"/>
                <a:sym typeface="Helvetica Neue"/>
              </a:rPr>
              <a:t>Conventional System of Community</a:t>
            </a:r>
            <a:endParaRPr/>
          </a:p>
          <a:p>
            <a:pPr indent="0" lvl="0" marL="0" rtl="0" algn="l">
              <a:spcBef>
                <a:spcPts val="1000"/>
              </a:spcBef>
              <a:spcAft>
                <a:spcPts val="0"/>
              </a:spcAft>
              <a:buNone/>
            </a:pPr>
            <a:r>
              <a:rPr lang="en"/>
              <a:t>The members’ shared beliefs about wrong and right, good and evil, and the corresponding customs and practices that prevail in the society.</a:t>
            </a:r>
            <a:endParaRPr/>
          </a:p>
        </p:txBody>
      </p:sp>
      <p:sp>
        <p:nvSpPr>
          <p:cNvPr id="148" name="Google Shape;148;p19"/>
          <p:cNvSpPr txBox="1"/>
          <p:nvPr/>
        </p:nvSpPr>
        <p:spPr>
          <a:xfrm>
            <a:off x="2585775" y="5421675"/>
            <a:ext cx="7953900" cy="5727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1000"/>
              </a:spcBef>
              <a:spcAft>
                <a:spcPts val="0"/>
              </a:spcAft>
              <a:buNone/>
            </a:pPr>
            <a:r>
              <a:rPr lang="en" sz="2800">
                <a:solidFill>
                  <a:srgbClr val="4A86E8"/>
                </a:solidFill>
                <a:latin typeface="Calibri"/>
                <a:ea typeface="Calibri"/>
                <a:cs typeface="Calibri"/>
                <a:sym typeface="Calibri"/>
              </a:rPr>
              <a:t>How do these concepts relate to </a:t>
            </a:r>
            <a:r>
              <a:rPr lang="en" sz="2800">
                <a:solidFill>
                  <a:srgbClr val="4A86E8"/>
                </a:solidFill>
                <a:latin typeface="Calibri"/>
                <a:ea typeface="Calibri"/>
                <a:cs typeface="Calibri"/>
                <a:sym typeface="Calibri"/>
              </a:rPr>
              <a:t>“Ethics for NLP”?</a:t>
            </a:r>
            <a:endParaRPr>
              <a:solidFill>
                <a:srgbClr val="4A86E8"/>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3" name="Shape 153"/>
        <p:cNvGrpSpPr/>
        <p:nvPr/>
      </p:nvGrpSpPr>
      <p:grpSpPr>
        <a:xfrm>
          <a:off x="0" y="0"/>
          <a:ext cx="0" cy="0"/>
          <a:chOff x="0" y="0"/>
          <a:chExt cx="0" cy="0"/>
        </a:xfrm>
      </p:grpSpPr>
      <p:sp>
        <p:nvSpPr>
          <p:cNvPr id="154" name="Google Shape;154;p20"/>
          <p:cNvSpPr txBox="1"/>
          <p:nvPr/>
        </p:nvSpPr>
        <p:spPr>
          <a:xfrm>
            <a:off x="1942276" y="656511"/>
            <a:ext cx="6122100" cy="600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 sz="3300">
                <a:solidFill>
                  <a:schemeClr val="dk1"/>
                </a:solidFill>
                <a:latin typeface="Helvetica Neue"/>
                <a:ea typeface="Helvetica Neue"/>
                <a:cs typeface="Helvetica Neue"/>
                <a:sym typeface="Helvetica Neue"/>
              </a:rPr>
              <a:t>Whose Life Matters More? </a:t>
            </a:r>
            <a:endParaRPr b="1" sz="2300">
              <a:latin typeface="Helvetica Neue"/>
              <a:ea typeface="Helvetica Neue"/>
              <a:cs typeface="Helvetica Neue"/>
              <a:sym typeface="Helvetica Neue"/>
            </a:endParaRPr>
          </a:p>
        </p:txBody>
      </p:sp>
      <p:sp>
        <p:nvSpPr>
          <p:cNvPr id="155" name="Google Shape;155;p20"/>
          <p:cNvSpPr/>
          <p:nvPr/>
        </p:nvSpPr>
        <p:spPr>
          <a:xfrm>
            <a:off x="8946750" y="2418925"/>
            <a:ext cx="2765100" cy="2769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 sz="1200">
                <a:solidFill>
                  <a:schemeClr val="dk1"/>
                </a:solidFill>
                <a:latin typeface="Calibri"/>
                <a:ea typeface="Calibri"/>
                <a:cs typeface="Calibri"/>
                <a:sym typeface="Calibri"/>
              </a:rPr>
              <a:t>http://moralmachine.mit.edu/hl/de</a:t>
            </a:r>
            <a:endParaRPr/>
          </a:p>
        </p:txBody>
      </p:sp>
      <p:pic>
        <p:nvPicPr>
          <p:cNvPr id="156" name="Google Shape;156;p20"/>
          <p:cNvPicPr preferRelativeResize="0"/>
          <p:nvPr/>
        </p:nvPicPr>
        <p:blipFill rotWithShape="1">
          <a:blip r:embed="rId4">
            <a:alphaModFix/>
          </a:blip>
          <a:srcRect b="0" l="0" r="0" t="0"/>
          <a:stretch/>
        </p:blipFill>
        <p:spPr>
          <a:xfrm>
            <a:off x="373876" y="1692325"/>
            <a:ext cx="8373599" cy="4863551"/>
          </a:xfrm>
          <a:prstGeom prst="rect">
            <a:avLst/>
          </a:prstGeom>
          <a:noFill/>
          <a:ln>
            <a:noFill/>
          </a:ln>
        </p:spPr>
      </p:pic>
      <p:sp>
        <p:nvSpPr>
          <p:cNvPr id="157" name="Google Shape;157;p20"/>
          <p:cNvSpPr txBox="1"/>
          <p:nvPr/>
        </p:nvSpPr>
        <p:spPr>
          <a:xfrm>
            <a:off x="8946751" y="2080229"/>
            <a:ext cx="1677300" cy="338700"/>
          </a:xfrm>
          <a:prstGeom prst="rect">
            <a:avLst/>
          </a:prstGeom>
          <a:solidFill>
            <a:srgbClr val="D8D8D8">
              <a:alpha val="69803"/>
            </a:srgbClr>
          </a:solidFill>
          <a:ln cap="flat" cmpd="sng" w="9525">
            <a:solidFill>
              <a:srgbClr val="0070C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 sz="1600">
                <a:solidFill>
                  <a:srgbClr val="0070C0"/>
                </a:solidFill>
                <a:latin typeface="Arial"/>
                <a:ea typeface="Arial"/>
                <a:cs typeface="Arial"/>
                <a:sym typeface="Arial"/>
              </a:rPr>
              <a:t>Try it out!</a:t>
            </a:r>
            <a:endParaRPr sz="1600">
              <a:solidFill>
                <a:srgbClr val="0070C0"/>
              </a:solidFill>
              <a:latin typeface="Calibri"/>
              <a:ea typeface="Calibri"/>
              <a:cs typeface="Calibri"/>
              <a:sym typeface="Calibri"/>
            </a:endParaRPr>
          </a:p>
        </p:txBody>
      </p:sp>
      <p:pic>
        <p:nvPicPr>
          <p:cNvPr id="158" name="Google Shape;158;p20"/>
          <p:cNvPicPr preferRelativeResize="0"/>
          <p:nvPr/>
        </p:nvPicPr>
        <p:blipFill>
          <a:blip r:embed="rId5">
            <a:alphaModFix/>
          </a:blip>
          <a:stretch>
            <a:fillRect/>
          </a:stretch>
        </p:blipFill>
        <p:spPr>
          <a:xfrm>
            <a:off x="8946749" y="4293750"/>
            <a:ext cx="3038614" cy="1865385"/>
          </a:xfrm>
          <a:prstGeom prst="rect">
            <a:avLst/>
          </a:prstGeom>
          <a:noFill/>
          <a:ln>
            <a:noFill/>
          </a:ln>
        </p:spPr>
      </p:pic>
      <p:sp>
        <p:nvSpPr>
          <p:cNvPr id="159" name="Google Shape;159;p20"/>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838200" y="365125"/>
            <a:ext cx="105156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
              <a:t>Moral vs. Legal</a:t>
            </a:r>
            <a:endParaRPr/>
          </a:p>
        </p:txBody>
      </p:sp>
      <p:graphicFrame>
        <p:nvGraphicFramePr>
          <p:cNvPr id="166" name="Google Shape;166;p21"/>
          <p:cNvGraphicFramePr/>
          <p:nvPr/>
        </p:nvGraphicFramePr>
        <p:xfrm>
          <a:off x="952500" y="2221295"/>
          <a:ext cx="3000000" cy="3000000"/>
        </p:xfrm>
        <a:graphic>
          <a:graphicData uri="http://schemas.openxmlformats.org/drawingml/2006/table">
            <a:tbl>
              <a:tblPr>
                <a:noFill/>
                <a:tableStyleId>{C083CAAF-AE24-46E2-A6FB-41ED7A24E551}</a:tableStyleId>
              </a:tblPr>
              <a:tblGrid>
                <a:gridCol w="2022400"/>
                <a:gridCol w="4014800"/>
                <a:gridCol w="4249800"/>
              </a:tblGrid>
              <a:tr h="614275">
                <a:tc>
                  <a:txBody>
                    <a:bodyPr/>
                    <a:lstStyle/>
                    <a:p>
                      <a:pPr indent="0" lvl="0" marL="0" rtl="0" algn="l">
                        <a:spcBef>
                          <a:spcPts val="0"/>
                        </a:spcBef>
                        <a:spcAft>
                          <a:spcPts val="0"/>
                        </a:spcAft>
                        <a:buNone/>
                      </a:pPr>
                      <a:r>
                        <a:t/>
                      </a:r>
                      <a:endParaRPr sz="1800">
                        <a:latin typeface="Helvetica Neue"/>
                        <a:ea typeface="Helvetica Neue"/>
                        <a:cs typeface="Helvetica Neue"/>
                        <a:sym typeface="Helvetica Neue"/>
                      </a:endParaRPr>
                    </a:p>
                  </a:txBody>
                  <a:tcPr marT="91425" marB="91425" marR="91425" marL="91425"/>
                </a:tc>
                <a:tc>
                  <a:txBody>
                    <a:bodyPr/>
                    <a:lstStyle/>
                    <a:p>
                      <a:pPr indent="0" lvl="0" marL="0" rtl="0" algn="ctr">
                        <a:spcBef>
                          <a:spcPts val="0"/>
                        </a:spcBef>
                        <a:spcAft>
                          <a:spcPts val="0"/>
                        </a:spcAft>
                        <a:buNone/>
                      </a:pPr>
                      <a:r>
                        <a:rPr lang="en" sz="3400">
                          <a:latin typeface="Helvetica Neue"/>
                          <a:ea typeface="Helvetica Neue"/>
                          <a:cs typeface="Helvetica Neue"/>
                          <a:sym typeface="Helvetica Neue"/>
                        </a:rPr>
                        <a:t>legal</a:t>
                      </a:r>
                      <a:endParaRPr sz="3400">
                        <a:latin typeface="Helvetica Neue"/>
                        <a:ea typeface="Helvetica Neue"/>
                        <a:cs typeface="Helvetica Neue"/>
                        <a:sym typeface="Helvetica Neue"/>
                      </a:endParaRPr>
                    </a:p>
                  </a:txBody>
                  <a:tcPr marT="91425" marB="91425" marR="91425" marL="91425">
                    <a:solidFill>
                      <a:srgbClr val="CFE2F3"/>
                    </a:solidFill>
                  </a:tcPr>
                </a:tc>
                <a:tc>
                  <a:txBody>
                    <a:bodyPr/>
                    <a:lstStyle/>
                    <a:p>
                      <a:pPr indent="0" lvl="0" marL="0" rtl="0" algn="ctr">
                        <a:spcBef>
                          <a:spcPts val="0"/>
                        </a:spcBef>
                        <a:spcAft>
                          <a:spcPts val="0"/>
                        </a:spcAft>
                        <a:buNone/>
                      </a:pPr>
                      <a:r>
                        <a:rPr lang="en" sz="3400">
                          <a:latin typeface="Helvetica Neue"/>
                          <a:ea typeface="Helvetica Neue"/>
                          <a:cs typeface="Helvetica Neue"/>
                          <a:sym typeface="Helvetica Neue"/>
                        </a:rPr>
                        <a:t>illegal</a:t>
                      </a:r>
                      <a:endParaRPr sz="3400">
                        <a:latin typeface="Helvetica Neue"/>
                        <a:ea typeface="Helvetica Neue"/>
                        <a:cs typeface="Helvetica Neue"/>
                        <a:sym typeface="Helvetica Neue"/>
                      </a:endParaRPr>
                    </a:p>
                  </a:txBody>
                  <a:tcPr marT="91425" marB="91425" marR="91425" marL="91425">
                    <a:solidFill>
                      <a:srgbClr val="CFE2F3"/>
                    </a:solidFill>
                  </a:tcPr>
                </a:tc>
              </a:tr>
              <a:tr h="1294525">
                <a:tc>
                  <a:txBody>
                    <a:bodyPr/>
                    <a:lstStyle/>
                    <a:p>
                      <a:pPr indent="0" lvl="0" marL="0" rtl="0" algn="ctr">
                        <a:spcBef>
                          <a:spcPts val="0"/>
                        </a:spcBef>
                        <a:spcAft>
                          <a:spcPts val="0"/>
                        </a:spcAft>
                        <a:buNone/>
                      </a:pPr>
                      <a:r>
                        <a:rPr lang="en" sz="3400">
                          <a:latin typeface="Helvetica Neue"/>
                          <a:ea typeface="Helvetica Neue"/>
                          <a:cs typeface="Helvetica Neue"/>
                          <a:sym typeface="Helvetica Neue"/>
                        </a:rPr>
                        <a:t>moral</a:t>
                      </a:r>
                      <a:endParaRPr sz="3400">
                        <a:latin typeface="Helvetica Neue"/>
                        <a:ea typeface="Helvetica Neue"/>
                        <a:cs typeface="Helvetica Neue"/>
                        <a:sym typeface="Helvetica Neue"/>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lang="en" sz="3200">
                          <a:latin typeface="Helvetica Neue"/>
                          <a:ea typeface="Helvetica Neue"/>
                          <a:cs typeface="Helvetica Neue"/>
                          <a:sym typeface="Helvetica Neue"/>
                        </a:rPr>
                        <a:t>Doing your homework</a:t>
                      </a:r>
                      <a:endParaRPr sz="3200">
                        <a:latin typeface="Helvetica Neue"/>
                        <a:ea typeface="Helvetica Neue"/>
                        <a:cs typeface="Helvetica Neue"/>
                        <a:sym typeface="Helvetica Neue"/>
                      </a:endParaRPr>
                    </a:p>
                  </a:txBody>
                  <a:tcPr marT="91425" marB="91425" marR="91425" marL="91425" anchor="ctr"/>
                </a:tc>
                <a:tc>
                  <a:txBody>
                    <a:bodyPr/>
                    <a:lstStyle/>
                    <a:p>
                      <a:pPr indent="0" lvl="0" marL="0" rtl="0" algn="ctr">
                        <a:spcBef>
                          <a:spcPts val="0"/>
                        </a:spcBef>
                        <a:spcAft>
                          <a:spcPts val="0"/>
                        </a:spcAft>
                        <a:buNone/>
                      </a:pPr>
                      <a:r>
                        <a:rPr lang="en" sz="3200">
                          <a:latin typeface="Helvetica Neue"/>
                          <a:ea typeface="Helvetica Neue"/>
                          <a:cs typeface="Helvetica Neue"/>
                          <a:sym typeface="Helvetica Neue"/>
                        </a:rPr>
                        <a:t>Civil disobedience</a:t>
                      </a:r>
                      <a:endParaRPr sz="3200">
                        <a:latin typeface="Helvetica Neue"/>
                        <a:ea typeface="Helvetica Neue"/>
                        <a:cs typeface="Helvetica Neue"/>
                        <a:sym typeface="Helvetica Neue"/>
                      </a:endParaRPr>
                    </a:p>
                  </a:txBody>
                  <a:tcPr marT="91425" marB="91425" marR="91425" marL="91425" anchor="ctr"/>
                </a:tc>
              </a:tr>
              <a:tr h="1294525">
                <a:tc>
                  <a:txBody>
                    <a:bodyPr/>
                    <a:lstStyle/>
                    <a:p>
                      <a:pPr indent="0" lvl="0" marL="0" rtl="0" algn="ctr">
                        <a:spcBef>
                          <a:spcPts val="0"/>
                        </a:spcBef>
                        <a:spcAft>
                          <a:spcPts val="0"/>
                        </a:spcAft>
                        <a:buNone/>
                      </a:pPr>
                      <a:r>
                        <a:rPr lang="en" sz="3400">
                          <a:latin typeface="Helvetica Neue"/>
                          <a:ea typeface="Helvetica Neue"/>
                          <a:cs typeface="Helvetica Neue"/>
                          <a:sym typeface="Helvetica Neue"/>
                        </a:rPr>
                        <a:t>immoral</a:t>
                      </a:r>
                      <a:endParaRPr sz="3400">
                        <a:latin typeface="Helvetica Neue"/>
                        <a:ea typeface="Helvetica Neue"/>
                        <a:cs typeface="Helvetica Neue"/>
                        <a:sym typeface="Helvetica Neue"/>
                      </a:endParaRPr>
                    </a:p>
                  </a:txBody>
                  <a:tcPr marT="91425" marB="91425" marR="91425" marL="91425" anchor="ctr">
                    <a:solidFill>
                      <a:srgbClr val="CFE2F3"/>
                    </a:solidFill>
                  </a:tcPr>
                </a:tc>
                <a:tc>
                  <a:txBody>
                    <a:bodyPr/>
                    <a:lstStyle/>
                    <a:p>
                      <a:pPr indent="0" lvl="0" marL="0" rtl="0" algn="ctr">
                        <a:spcBef>
                          <a:spcPts val="0"/>
                        </a:spcBef>
                        <a:spcAft>
                          <a:spcPts val="0"/>
                        </a:spcAft>
                        <a:buNone/>
                      </a:pPr>
                      <a:r>
                        <a:rPr lang="en" sz="3200">
                          <a:latin typeface="Helvetica Neue"/>
                          <a:ea typeface="Helvetica Neue"/>
                          <a:cs typeface="Helvetica Neue"/>
                          <a:sym typeface="Helvetica Neue"/>
                        </a:rPr>
                        <a:t>Cheating on your spouse</a:t>
                      </a:r>
                      <a:endParaRPr sz="3200">
                        <a:latin typeface="Helvetica Neue"/>
                        <a:ea typeface="Helvetica Neue"/>
                        <a:cs typeface="Helvetica Neue"/>
                        <a:sym typeface="Helvetica Neue"/>
                      </a:endParaRPr>
                    </a:p>
                  </a:txBody>
                  <a:tcPr marT="91425" marB="91425" marR="91425" marL="91425" anchor="ctr"/>
                </a:tc>
                <a:tc>
                  <a:txBody>
                    <a:bodyPr/>
                    <a:lstStyle/>
                    <a:p>
                      <a:pPr indent="0" lvl="0" marL="0" rtl="0" algn="ctr">
                        <a:spcBef>
                          <a:spcPts val="0"/>
                        </a:spcBef>
                        <a:spcAft>
                          <a:spcPts val="0"/>
                        </a:spcAft>
                        <a:buNone/>
                      </a:pPr>
                      <a:r>
                        <a:rPr lang="en" sz="3200">
                          <a:latin typeface="Helvetica Neue"/>
                          <a:ea typeface="Helvetica Neue"/>
                          <a:cs typeface="Helvetica Neue"/>
                          <a:sym typeface="Helvetica Neue"/>
                        </a:rPr>
                        <a:t>M</a:t>
                      </a:r>
                      <a:r>
                        <a:rPr lang="en" sz="3200">
                          <a:latin typeface="Helvetica Neue"/>
                          <a:ea typeface="Helvetica Neue"/>
                          <a:cs typeface="Helvetica Neue"/>
                          <a:sym typeface="Helvetica Neue"/>
                        </a:rPr>
                        <a:t>urder</a:t>
                      </a:r>
                      <a:endParaRPr sz="3200">
                        <a:latin typeface="Helvetica Neue"/>
                        <a:ea typeface="Helvetica Neue"/>
                        <a:cs typeface="Helvetica Neue"/>
                        <a:sym typeface="Helvetica Neue"/>
                      </a:endParaRPr>
                    </a:p>
                  </a:txBody>
                  <a:tcPr marT="91425" marB="91425" marR="91425" marL="91425" anchor="ct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